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273" r:id="rId3"/>
    <p:sldId id="274" r:id="rId4"/>
    <p:sldId id="271" r:id="rId5"/>
    <p:sldId id="272" r:id="rId6"/>
    <p:sldId id="267" r:id="rId7"/>
    <p:sldId id="268" r:id="rId8"/>
    <p:sldId id="269" r:id="rId9"/>
    <p:sldId id="270" r:id="rId10"/>
    <p:sldId id="275" r:id="rId11"/>
    <p:sldId id="276" r:id="rId12"/>
    <p:sldId id="277" r:id="rId13"/>
    <p:sldId id="278" r:id="rId14"/>
    <p:sldId id="279" r:id="rId15"/>
    <p:sldId id="280" r:id="rId16"/>
    <p:sldId id="285" r:id="rId17"/>
    <p:sldId id="292" r:id="rId18"/>
    <p:sldId id="336" r:id="rId19"/>
    <p:sldId id="337" r:id="rId20"/>
    <p:sldId id="314" r:id="rId21"/>
    <p:sldId id="321" r:id="rId22"/>
    <p:sldId id="317" r:id="rId23"/>
    <p:sldId id="293" r:id="rId24"/>
    <p:sldId id="316" r:id="rId25"/>
    <p:sldId id="315" r:id="rId26"/>
    <p:sldId id="318" r:id="rId27"/>
    <p:sldId id="319" r:id="rId28"/>
    <p:sldId id="320" r:id="rId29"/>
    <p:sldId id="257" r:id="rId30"/>
    <p:sldId id="303" r:id="rId31"/>
    <p:sldId id="306" r:id="rId32"/>
    <p:sldId id="323" r:id="rId33"/>
    <p:sldId id="308" r:id="rId34"/>
    <p:sldId id="309" r:id="rId35"/>
    <p:sldId id="324" r:id="rId36"/>
    <p:sldId id="325" r:id="rId37"/>
    <p:sldId id="327" r:id="rId38"/>
    <p:sldId id="326" r:id="rId39"/>
    <p:sldId id="311" r:id="rId40"/>
    <p:sldId id="334" r:id="rId41"/>
    <p:sldId id="338" r:id="rId42"/>
    <p:sldId id="339" r:id="rId43"/>
    <p:sldId id="340" r:id="rId44"/>
    <p:sldId id="341" r:id="rId45"/>
    <p:sldId id="258" r:id="rId46"/>
    <p:sldId id="259" r:id="rId47"/>
    <p:sldId id="260" r:id="rId48"/>
    <p:sldId id="364" r:id="rId49"/>
    <p:sldId id="365" r:id="rId50"/>
    <p:sldId id="366" r:id="rId51"/>
    <p:sldId id="367" r:id="rId52"/>
    <p:sldId id="368" r:id="rId53"/>
    <p:sldId id="369" r:id="rId54"/>
    <p:sldId id="261" r:id="rId55"/>
    <p:sldId id="370" r:id="rId56"/>
    <p:sldId id="360" r:id="rId57"/>
    <p:sldId id="371" r:id="rId58"/>
    <p:sldId id="342" r:id="rId59"/>
    <p:sldId id="372" r:id="rId60"/>
    <p:sldId id="343" r:id="rId61"/>
    <p:sldId id="344" r:id="rId62"/>
    <p:sldId id="345" r:id="rId63"/>
    <p:sldId id="346" r:id="rId64"/>
    <p:sldId id="347" r:id="rId65"/>
    <p:sldId id="348" r:id="rId66"/>
    <p:sldId id="350" r:id="rId67"/>
    <p:sldId id="373" r:id="rId68"/>
    <p:sldId id="352" r:id="rId69"/>
    <p:sldId id="355" r:id="rId70"/>
    <p:sldId id="354" r:id="rId71"/>
    <p:sldId id="374" r:id="rId72"/>
    <p:sldId id="375" r:id="rId73"/>
    <p:sldId id="376" r:id="rId74"/>
    <p:sldId id="377" r:id="rId75"/>
    <p:sldId id="378" r:id="rId76"/>
    <p:sldId id="379" r:id="rId77"/>
    <p:sldId id="380" r:id="rId78"/>
    <p:sldId id="381" r:id="rId79"/>
    <p:sldId id="432" r:id="rId80"/>
    <p:sldId id="433" r:id="rId81"/>
    <p:sldId id="434" r:id="rId82"/>
    <p:sldId id="435" r:id="rId83"/>
    <p:sldId id="436" r:id="rId84"/>
    <p:sldId id="437" r:id="rId85"/>
    <p:sldId id="438" r:id="rId86"/>
    <p:sldId id="263" r:id="rId87"/>
    <p:sldId id="264" r:id="rId88"/>
    <p:sldId id="265" r:id="rId89"/>
    <p:sldId id="284" r:id="rId90"/>
    <p:sldId id="442" r:id="rId91"/>
    <p:sldId id="266" r:id="rId92"/>
    <p:sldId id="287" r:id="rId93"/>
    <p:sldId id="443" r:id="rId94"/>
    <p:sldId id="288" r:id="rId95"/>
    <p:sldId id="444" r:id="rId96"/>
    <p:sldId id="291" r:id="rId97"/>
    <p:sldId id="445" r:id="rId98"/>
    <p:sldId id="289" r:id="rId99"/>
    <p:sldId id="431" r:id="rId100"/>
    <p:sldId id="362" r:id="rId101"/>
    <p:sldId id="295" r:id="rId102"/>
    <p:sldId id="460" r:id="rId103"/>
    <p:sldId id="294" r:id="rId104"/>
    <p:sldId id="461" r:id="rId105"/>
    <p:sldId id="462" r:id="rId106"/>
    <p:sldId id="282" r:id="rId107"/>
    <p:sldId id="283" r:id="rId108"/>
    <p:sldId id="463" r:id="rId109"/>
    <p:sldId id="286" r:id="rId110"/>
    <p:sldId id="464" r:id="rId111"/>
    <p:sldId id="465" r:id="rId112"/>
    <p:sldId id="466" r:id="rId113"/>
    <p:sldId id="290" r:id="rId114"/>
    <p:sldId id="467" r:id="rId115"/>
    <p:sldId id="468" r:id="rId116"/>
    <p:sldId id="469" r:id="rId117"/>
    <p:sldId id="470" r:id="rId118"/>
    <p:sldId id="296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248F9-1049-47A7-8CA2-664CD9053923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45A6B-742C-4531-85C0-F27C3F2B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對許多鄉下孩子來說</a:t>
            </a:r>
            <a:r>
              <a:rPr lang="en-US" altLang="zh-TW" dirty="0"/>
              <a:t>, </a:t>
            </a:r>
            <a:r>
              <a:rPr lang="zh-TW" altLang="en-US" dirty="0"/>
              <a:t>上網是一件新鮮事</a:t>
            </a:r>
            <a:r>
              <a:rPr lang="en-US" altLang="zh-TW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5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聽到</a:t>
            </a:r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廣播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(broadcast)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說「飛機已經</a:t>
            </a:r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緊急迫降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(already emergency landing)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，請坐在安全門旁邊的乘客幫忙打開安全門</a:t>
            </a:r>
            <a:endParaRPr lang="en-US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，準備</a:t>
            </a:r>
            <a:r>
              <a:rPr lang="zh-TW" alt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疏散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乘客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(vacate the passengers)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 」。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故事閱讀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星期六是園林中學的國民俗體育日，運動場裏分了五個區來介紹五種中國童玩。同學還記不記得以下這些童玩呢</a:t>
            </a:r>
            <a:r>
              <a:rPr lang="en-US" altLang="zh-TW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?!(</a:t>
            </a:r>
            <a:r>
              <a:rPr lang="en-US" altLang="zh-TW" sz="1200" b="1" u="none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powerpoint</a:t>
            </a:r>
            <a:r>
              <a:rPr lang="en-US" altLang="zh-TW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PP2-PP6)</a:t>
            </a:r>
            <a:endParaRPr lang="en-US" b="1" u="none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重點</a:t>
            </a:r>
            <a:r>
              <a:rPr lang="en-US" altLang="zh-TW" dirty="0"/>
              <a:t>P35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故事閱讀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TW" altLang="en-US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星期六是園林中學的國民俗體育日，運動場裏分了五個區來介紹五種中國童玩。同學還記不記得以下這些童玩呢</a:t>
            </a:r>
            <a:r>
              <a:rPr lang="en-US" altLang="zh-TW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?!(</a:t>
            </a:r>
            <a:r>
              <a:rPr lang="en-US" altLang="zh-TW" sz="1200" b="1" u="none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powerpoint</a:t>
            </a:r>
            <a:r>
              <a:rPr lang="en-US" altLang="zh-TW" sz="1200" b="1" u="none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PP2-PP6)</a:t>
            </a:r>
            <a:endParaRPr lang="en-US" b="1" u="none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房子的底部→</a:t>
            </a:r>
            <a:r>
              <a:rPr lang="zh-TW" altLang="en-US" b="1" dirty="0"/>
              <a:t>地基</a:t>
            </a:r>
            <a:r>
              <a:rPr lang="zh-TW" altLang="en-US" dirty="0"/>
              <a:t>↔</a:t>
            </a:r>
            <a:r>
              <a:rPr lang="zh-TW" altLang="en-US" b="1" dirty="0"/>
              <a:t>基本</a:t>
            </a:r>
            <a:r>
              <a:rPr lang="en-US" altLang="zh-TW" dirty="0"/>
              <a:t> 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8ED1B-C936-4027-8815-28FADC69CA16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35709-09AC-4363-8DB9-BF7DD16ACFB0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FCC4-7A78-9CAD-BB4A-7500874F1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CD65B-7420-3DEE-9CD6-307733DA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C869D-E5A0-8E9E-A124-87EF993D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4341-22B0-6A26-5359-02D9AD9D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5DFF9-B7C4-1E40-233C-7CC02A94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20FF-EA9F-CAFE-F278-04254139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6012A-8530-14A8-BB07-0778461A2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1A8BC-A4D3-D7CE-DC68-DB22EACB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120AD-4D34-20F4-8D39-B3D35390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B5B50-CD3F-6785-4B72-D6F8A405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8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D93D36-E972-A594-AB74-8FEB91F99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BEE45-5002-930D-81CC-13AC81AB7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1070-EA1B-76EF-FDBD-A88C5BAF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6D29-9F54-F995-7491-0E1154EF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76BD9-0144-98B4-E703-5A8347FA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4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0EC7-744A-974E-401A-768D716F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9492F-9DC3-466A-EF60-89474E127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1A717-EEDF-27BE-BCED-7CC4D663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D1959-379B-3360-D16E-410F8A9B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4C3E-2ABB-62D2-08AD-E342EC56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5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F664-71CB-868F-94E7-36C03DCB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AAD44-1665-DB31-119D-5992FA8C6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85D2-3A6A-9535-CE93-C03DBC73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86BCB-17FC-5635-148D-C5976E0F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CD684-CC5E-5C98-A22C-50EF96AB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0588-C2E8-5828-6AC3-DCA35A0B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E63FE-7575-11EC-F87F-597EF09E0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ABC79-56A6-DDE2-ABDC-D009EEB8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BBACE-A2E3-2470-994C-FF70AD838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255AD-8485-6611-FF0D-A8EFA25B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012B8-3639-2702-FC67-4B1AB7EE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0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D7DF-CC47-0957-E71F-5AFD9D66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D1B3E-ADA1-64DD-F9F5-91B3ECE87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3CC4D-8329-9DF5-A6AD-D1E07E9E9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F33D-C90F-F45B-04E7-1A31B5D1B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CBF7D-8B09-DAB7-189F-8E8293425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22492-0BB7-63ED-4FD6-EFD7CFB1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8CD54-F1F2-4725-2601-FB035C9B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FFD60-18C7-BC93-204C-58F9F584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2A79-7AA8-965E-8FCC-24FF50F6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BBE71-0CBE-24C9-D503-E5B56365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23621-3A58-844C-A77D-27C8F3E6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D036E-44F5-EC0A-4A47-A028BDE3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C982C-73D2-5250-716A-594432F1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644F6-B074-4FBF-18EB-46D210C23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ADD64-DF7E-C3B6-B8AB-6F0C104C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25DC8-4BCD-ACAA-B15C-AE36F172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4FADB-0DCF-2847-03EC-75862C7D6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47801-F043-D0E5-01D6-158300A38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36C34-9F28-2D3F-0544-7A8CF1B43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F2906-0CF5-3C02-5A39-4A32D8DD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42139-4FED-B09C-EB46-364AECC4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BD69-B864-5BAF-115E-F36DD3A8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CBADA-2067-F651-B53F-AADDBC06D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A7A73-7319-92CB-662C-D68F178EA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5015F-D4E7-8A94-0BCB-27B579EF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AA0C3-F2D0-9453-739F-309E700E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2FEFD-5800-4F2B-ABFB-05DB7C48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5CD3-1043-BC5B-94A2-70C2A6FB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44D5F-D623-6F5C-862C-4CB9DA800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F87E-8A71-2B54-F6CB-55F8F9F0D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3908-2689-40A3-9B78-80704B6622D5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0981A-BC08-3CF5-436E-A157A7EA6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C42EC-AE51-19FA-04BB-1200554F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F2AC3-1106-462B-AB13-2EAA9210F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9.png"/><Relationship Id="rId5" Type="http://schemas.openxmlformats.org/officeDocument/2006/relationships/image" Target="../media/image65.png"/><Relationship Id="rId10" Type="http://schemas.openxmlformats.org/officeDocument/2006/relationships/image" Target="../media/image97.png"/><Relationship Id="rId4" Type="http://schemas.openxmlformats.org/officeDocument/2006/relationships/image" Target="../media/image64.png"/><Relationship Id="rId9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88HMVGBHug?feature=oembed" TargetMode="Externa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64F8-1C54-2E13-4275-089524510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八册第二课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8EA9E-0E72-0DFB-F188-86701657D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657328"/>
            <a:ext cx="4369768" cy="57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6602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4368B-3819-4097-A3DC-252C6F69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9" y="516221"/>
            <a:ext cx="4320480" cy="544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D512B-E7D9-4AF1-B5AF-D3EB640C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9" y="260648"/>
            <a:ext cx="4491830" cy="57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195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160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王漢宗粗黑體一實陰" pitchFamily="18" charset="-120"/>
                <a:ea typeface="王漢宗粗黑體一實陰" pitchFamily="18" charset="-120"/>
              </a:rPr>
              <a:t>本週作業</a:t>
            </a:r>
            <a:endParaRPr lang="en-US" sz="6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9264AC-F003-4D9E-9B54-E4D542EF3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24" y="1268761"/>
            <a:ext cx="6984776" cy="5438147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16000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王漢宗粗黑體一實陰" pitchFamily="18" charset="-120"/>
                <a:ea typeface="王漢宗粗黑體一實陰" pitchFamily="18" charset="-120"/>
              </a:rPr>
              <a:t>本週作業</a:t>
            </a:r>
            <a:endParaRPr lang="en-US" sz="66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1600199"/>
            <a:ext cx="6862876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819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2" y="153368"/>
            <a:ext cx="8602150" cy="6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9A94-2668-EB96-102F-C84FD9951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CA51A-9174-EAEF-D14F-549D659496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56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王漢宗空疊圓繁" pitchFamily="2" charset="-120"/>
                <a:ea typeface="王漢宗空疊圓繁" pitchFamily="2" charset="-120"/>
              </a:rPr>
              <a:t>故事</a:t>
            </a:r>
            <a:r>
              <a:rPr lang="zh-CN" altLang="en-US" sz="3600" dirty="0">
                <a:latin typeface="王漢宗空疊圓繁" pitchFamily="2" charset="-120"/>
                <a:ea typeface="王漢宗空疊圓繁" pitchFamily="2" charset="-120"/>
              </a:rPr>
              <a:t>复</a:t>
            </a:r>
            <a:r>
              <a:rPr lang="zh-TW" altLang="en-US" sz="3600" dirty="0">
                <a:latin typeface="王漢宗空疊圓繁" pitchFamily="2" charset="-120"/>
                <a:ea typeface="王漢宗空疊圓繁" pitchFamily="2" charset="-120"/>
              </a:rPr>
              <a:t>习</a:t>
            </a:r>
            <a:endParaRPr lang="en-US" sz="3600" dirty="0">
              <a:latin typeface="王漢宗空疊圓繁" pitchFamily="2" charset="-120"/>
              <a:ea typeface="王漢宗空疊圓繁" pitchFamily="2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942" y="692696"/>
            <a:ext cx="199265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761" y="692696"/>
            <a:ext cx="201132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692696"/>
            <a:ext cx="191773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9472" y="692696"/>
            <a:ext cx="20625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1506" y="2780928"/>
            <a:ext cx="191150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2540" y="2780928"/>
            <a:ext cx="202457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2578" y="2780928"/>
            <a:ext cx="204366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00257" y="2708920"/>
            <a:ext cx="194224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31505" y="4869160"/>
            <a:ext cx="201914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1976" y="4833376"/>
            <a:ext cx="1958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58325" y="4833376"/>
            <a:ext cx="196092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97012" y="4833376"/>
            <a:ext cx="194746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1424" y="-243408"/>
            <a:ext cx="3851920" cy="864096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语法小</a:t>
            </a:r>
            <a:r>
              <a:rPr lang="zh-CN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复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习</a:t>
            </a:r>
            <a:endParaRPr lang="en-US" sz="32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044824" y="5013176"/>
            <a:ext cx="815563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他在走路，也在玩手机 。</a:t>
            </a:r>
            <a:endParaRPr lang="en-US" sz="4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991544" y="5661248"/>
            <a:ext cx="852405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他一边走路，一边玩手机。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4" y="309064"/>
            <a:ext cx="2736304" cy="447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72008"/>
            <a:ext cx="9144000" cy="1628800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一边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action verb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一边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action verb</a:t>
            </a:r>
            <a:br>
              <a:rPr lang="en-US" altLang="zh-TW" dirty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两件事情同时正在进行。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991544" y="5256584"/>
            <a:ext cx="852405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5400" dirty="0">
                <a:latin typeface="標楷體" pitchFamily="65" charset="-120"/>
                <a:ea typeface="標楷體" pitchFamily="65" charset="-120"/>
                <a:cs typeface="+mj-cs"/>
              </a:rPr>
              <a:t>她一边做功课，一边听音乐。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4" y="2030414"/>
            <a:ext cx="38639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673424"/>
          </a:xfrm>
        </p:spPr>
        <p:txBody>
          <a:bodyPr>
            <a:normAutofit/>
          </a:bodyPr>
          <a:lstStyle/>
          <a:p>
            <a:pPr algn="l"/>
            <a:r>
              <a:rPr lang="en-US" altLang="zh-TW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B. </a:t>
            </a:r>
            <a:r>
              <a:rPr lang="zh-CN" altLang="en-US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</a:t>
            </a:r>
            <a:r>
              <a:rPr lang="en-US" altLang="zh-CN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…….</a:t>
            </a:r>
            <a:r>
              <a:rPr lang="zh-CN" altLang="en-US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就</a:t>
            </a:r>
            <a:r>
              <a:rPr lang="en-US" altLang="zh-CN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…….</a:t>
            </a:r>
            <a:br>
              <a:rPr lang="en-US" altLang="zh-CN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CN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</a:t>
            </a:r>
            <a:r>
              <a:rPr lang="zh-CN" altLang="en-US" sz="5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两件事情连着发生。</a:t>
            </a:r>
            <a:endParaRPr lang="en-US" sz="5300" dirty="0"/>
          </a:p>
        </p:txBody>
      </p:sp>
      <p:pic>
        <p:nvPicPr>
          <p:cNvPr id="5" name="圖片 4" descr="小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1505" y="2314575"/>
            <a:ext cx="2047875" cy="2228850"/>
          </a:xfrm>
          <a:prstGeom prst="rect">
            <a:avLst/>
          </a:prstGeom>
        </p:spPr>
      </p:pic>
      <p:pic>
        <p:nvPicPr>
          <p:cNvPr id="6" name="圖片 5" descr="警察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3752" y="2169120"/>
            <a:ext cx="4020000" cy="24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 descr="小偷逃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8486" y="1845136"/>
            <a:ext cx="2694018" cy="280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524000" y="4509120"/>
            <a:ext cx="9144000" cy="223196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小偷一看到警察就赶紧</a:t>
            </a:r>
            <a:r>
              <a:rPr lang="en-US" altLang="zh-TW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(immediately)</a:t>
            </a:r>
            <a:r>
              <a:rPr lang="zh-TW" altLang="en-US" sz="5400" dirty="0">
                <a:latin typeface="SimSun" panose="02010600030101010101" pitchFamily="2" charset="-122"/>
                <a:ea typeface="SimSun" panose="02010600030101010101" pitchFamily="2" charset="-122"/>
                <a:cs typeface="+mj-cs"/>
              </a:rPr>
              <a:t>逃跑。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135560" y="3645025"/>
            <a:ext cx="8136904" cy="132343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妈妈说我写完功课之后，才可以看电视。</a:t>
            </a:r>
            <a:endParaRPr lang="en-US" sz="4000" dirty="0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2639616" y="5229200"/>
            <a:ext cx="7848872" cy="1143000"/>
          </a:xfrm>
        </p:spPr>
        <p:txBody>
          <a:bodyPr>
            <a:normAutofit/>
          </a:bodyPr>
          <a:lstStyle/>
          <a:p>
            <a:r>
              <a:rPr lang="zh-CN" altLang="en-US" dirty="0"/>
              <a:t>我先写完功课，然后</a:t>
            </a:r>
            <a:r>
              <a:rPr lang="en-US" altLang="zh-CN" dirty="0"/>
              <a:t>(</a:t>
            </a:r>
            <a:r>
              <a:rPr lang="zh-CN" altLang="en-US" dirty="0"/>
              <a:t>再</a:t>
            </a:r>
            <a:r>
              <a:rPr lang="en-US" altLang="zh-CN" dirty="0"/>
              <a:t>)</a:t>
            </a:r>
            <a:r>
              <a:rPr lang="zh-CN" altLang="en-US" dirty="0"/>
              <a:t>看电视。</a:t>
            </a:r>
            <a:endParaRPr lang="en-US" dirty="0"/>
          </a:p>
        </p:txBody>
      </p:sp>
      <p:sp>
        <p:nvSpPr>
          <p:cNvPr id="13" name="向右箭號 12"/>
          <p:cNvSpPr/>
          <p:nvPr/>
        </p:nvSpPr>
        <p:spPr>
          <a:xfrm>
            <a:off x="1631504" y="55892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692696"/>
            <a:ext cx="3107691" cy="240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764704"/>
            <a:ext cx="387297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585" y="1988841"/>
            <a:ext cx="73661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玩溜溜球</a:t>
            </a:r>
            <a:endParaRPr lang="en-US" sz="14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8194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-27384"/>
            <a:ext cx="8964488" cy="1858218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C.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先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…..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然后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先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…..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再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先</a:t>
            </a: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…..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然后再</a:t>
            </a:r>
            <a:br>
              <a:rPr lang="en-US" altLang="zh-TW" sz="4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dirty="0">
                <a:sym typeface="Symbol"/>
              </a:rPr>
              <a:t> </a:t>
            </a:r>
            <a:r>
              <a:rPr lang="zh-CN" altLang="en-US" dirty="0">
                <a:sym typeface="Symbol"/>
              </a:rPr>
              <a:t> 一件事情发生在前，另一件事在后。</a:t>
            </a:r>
            <a:endParaRPr lang="en-US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35560" y="4581128"/>
            <a:ext cx="345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標楷體" pitchFamily="65" charset="-120"/>
                <a:ea typeface="標楷體" pitchFamily="65" charset="-120"/>
              </a:rPr>
              <a:t>我要帮妈妈做家事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600056" y="458112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我要出去玩</a:t>
            </a:r>
            <a:r>
              <a:rPr lang="zh-TW" altLang="en-US" sz="2800" dirty="0"/>
              <a:t>。</a:t>
            </a:r>
            <a:endParaRPr lang="en-US" sz="2800" dirty="0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991544" y="5229200"/>
            <a:ext cx="842493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600" dirty="0">
                <a:latin typeface="+mj-lt"/>
                <a:ea typeface="+mj-ea"/>
                <a:cs typeface="+mj-cs"/>
              </a:rPr>
              <a:t>我要先帮妈妈做家事，然后</a:t>
            </a:r>
            <a:r>
              <a:rPr lang="en-US" altLang="zh-CN" sz="3600" dirty="0">
                <a:latin typeface="+mj-lt"/>
                <a:ea typeface="+mj-ea"/>
                <a:cs typeface="+mj-cs"/>
              </a:rPr>
              <a:t>(</a:t>
            </a:r>
            <a:r>
              <a:rPr lang="zh-CN" altLang="en-US" sz="3600" dirty="0">
                <a:latin typeface="+mj-lt"/>
                <a:ea typeface="+mj-ea"/>
                <a:cs typeface="+mj-cs"/>
              </a:rPr>
              <a:t>再</a:t>
            </a:r>
            <a:r>
              <a:rPr lang="en-US" altLang="zh-CN" sz="3600" dirty="0">
                <a:latin typeface="+mj-lt"/>
                <a:ea typeface="+mj-ea"/>
                <a:cs typeface="+mj-cs"/>
              </a:rPr>
              <a:t>)</a:t>
            </a:r>
            <a:r>
              <a:rPr lang="zh-CN" altLang="en-US" sz="3600" dirty="0">
                <a:latin typeface="+mj-lt"/>
                <a:ea typeface="+mj-ea"/>
                <a:cs typeface="+mj-cs"/>
              </a:rPr>
              <a:t>出去玩。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852280"/>
            <a:ext cx="3460031" cy="260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700809"/>
            <a:ext cx="2641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8096" y="216024"/>
            <a:ext cx="7308304" cy="1700808"/>
          </a:xfrm>
          <a:ln w="57150">
            <a:solidFill>
              <a:srgbClr val="00B050"/>
            </a:solidFill>
          </a:ln>
        </p:spPr>
        <p:txBody>
          <a:bodyPr/>
          <a:lstStyle/>
          <a:p>
            <a:pPr>
              <a:buNone/>
            </a:pPr>
            <a:r>
              <a:rPr lang="zh-CN" altLang="en-US" sz="4000" b="1" dirty="0">
                <a:solidFill>
                  <a:srgbClr val="C00000"/>
                </a:solidFill>
              </a:rPr>
              <a:t>时间点</a:t>
            </a:r>
            <a:r>
              <a:rPr lang="en-US" altLang="zh-CN" sz="4000" b="1" dirty="0">
                <a:solidFill>
                  <a:srgbClr val="C00000"/>
                </a:solidFill>
              </a:rPr>
              <a:t>:</a:t>
            </a:r>
            <a:r>
              <a:rPr lang="zh-CN" altLang="en-US" sz="4000" b="1" dirty="0">
                <a:solidFill>
                  <a:srgbClr val="C00000"/>
                </a:solidFill>
              </a:rPr>
              <a:t>妹妹上八年级。</a:t>
            </a:r>
          </a:p>
          <a:p>
            <a:pPr>
              <a:buNone/>
            </a:pPr>
            <a:r>
              <a:rPr lang="zh-CN" altLang="en-US" sz="4000" b="1" dirty="0">
                <a:solidFill>
                  <a:srgbClr val="C00000"/>
                </a:solidFill>
              </a:rPr>
              <a:t>事情</a:t>
            </a:r>
            <a:r>
              <a:rPr lang="en-US" altLang="zh-CN" sz="4000" b="1" dirty="0">
                <a:solidFill>
                  <a:srgbClr val="C00000"/>
                </a:solidFill>
              </a:rPr>
              <a:t>:</a:t>
            </a:r>
            <a:r>
              <a:rPr lang="zh-CN" altLang="en-US" sz="4000" b="1" dirty="0">
                <a:solidFill>
                  <a:srgbClr val="C00000"/>
                </a:solidFill>
              </a:rPr>
              <a:t>妹妹开始学习认识中文字。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495600" y="3140968"/>
            <a:ext cx="7200800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乘號 12"/>
          <p:cNvSpPr/>
          <p:nvPr/>
        </p:nvSpPr>
        <p:spPr>
          <a:xfrm>
            <a:off x="3165376" y="2658616"/>
            <a:ext cx="914400" cy="914400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567608" y="3687416"/>
            <a:ext cx="2304256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標楷體" pitchFamily="65" charset="-120"/>
                <a:ea typeface="標楷體" pitchFamily="65" charset="-120"/>
              </a:rPr>
              <a:t>妹妹上八年级 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8" name="直線單箭頭接點 17"/>
          <p:cNvCxnSpPr>
            <a:cxnSpLocks/>
            <a:stCxn id="15" idx="0"/>
          </p:cNvCxnSpPr>
          <p:nvPr/>
        </p:nvCxnSpPr>
        <p:spPr>
          <a:xfrm flipH="1" flipV="1">
            <a:off x="3647728" y="3255367"/>
            <a:ext cx="72008" cy="432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向右箭號 20"/>
          <p:cNvSpPr/>
          <p:nvPr/>
        </p:nvSpPr>
        <p:spPr>
          <a:xfrm>
            <a:off x="4079776" y="2080272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4079776" y="2679304"/>
            <a:ext cx="3744416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標楷體" pitchFamily="65" charset="-120"/>
                <a:ea typeface="標楷體" pitchFamily="65" charset="-120"/>
              </a:rPr>
              <a:t>妹妹开始学习认识中文字。</a:t>
            </a: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1524000" y="4293096"/>
            <a:ext cx="8892480" cy="256490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6600" dirty="0">
                <a:latin typeface="+mj-ea"/>
                <a:ea typeface="+mj-ea"/>
                <a:cs typeface="+mj-cs"/>
              </a:rPr>
              <a:t>  </a:t>
            </a:r>
            <a:r>
              <a:rPr lang="zh-TW" altLang="en-US" sz="4800" dirty="0">
                <a:latin typeface="+mj-ea"/>
                <a:ea typeface="+mj-ea"/>
                <a:cs typeface="+mj-cs"/>
              </a:rPr>
              <a:t> </a:t>
            </a:r>
            <a:r>
              <a:rPr lang="zh-CN" altLang="en-US" sz="4800" dirty="0">
                <a:latin typeface="+mj-ea"/>
                <a:ea typeface="+mj-ea"/>
                <a:cs typeface="+mj-cs"/>
              </a:rPr>
              <a:t>妹妹上八年级以后，她  </a:t>
            </a:r>
          </a:p>
          <a:p>
            <a:pPr lvl="0">
              <a:spcBef>
                <a:spcPct val="0"/>
              </a:spcBef>
              <a:defRPr/>
            </a:pPr>
            <a:r>
              <a:rPr lang="zh-CN" altLang="en-US" sz="4800" dirty="0">
                <a:latin typeface="+mj-ea"/>
                <a:ea typeface="+mj-ea"/>
                <a:cs typeface="+mj-cs"/>
              </a:rPr>
              <a:t>   才开始学习认识中文字。</a:t>
            </a:r>
            <a:endParaRPr lang="en-US" sz="48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-27384"/>
            <a:ext cx="9180512" cy="1484784"/>
          </a:xfrm>
        </p:spPr>
        <p:txBody>
          <a:bodyPr>
            <a:normAutofit fontScale="90000"/>
          </a:bodyPr>
          <a:lstStyle/>
          <a:p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D..(</a:t>
            </a:r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时间点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)+</a:t>
            </a:r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以后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(after) + (</a:t>
            </a:r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一件事情</a:t>
            </a:r>
            <a:r>
              <a:rPr lang="en-US" altLang="zh-CN" sz="4800" dirty="0">
                <a:latin typeface="Times New Roman" pitchFamily="18" charset="0"/>
                <a:cs typeface="Times New Roman" pitchFamily="18" charset="0"/>
              </a:rPr>
              <a:t>)..  </a:t>
            </a:r>
            <a:br>
              <a:rPr lang="en-US" altLang="zh-CN" sz="4800" dirty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4800" dirty="0">
                <a:latin typeface="Times New Roman" pitchFamily="18" charset="0"/>
                <a:cs typeface="Times New Roman" pitchFamily="18" charset="0"/>
              </a:rPr>
              <a:t>一件事情发生在一个时间点的后面。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7688" y="1700808"/>
            <a:ext cx="5904656" cy="1440160"/>
          </a:xfr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4400" b="1" dirty="0">
                <a:solidFill>
                  <a:srgbClr val="C00000"/>
                </a:solidFill>
              </a:rPr>
              <a:t>时间点</a:t>
            </a:r>
            <a:r>
              <a:rPr lang="en-US" altLang="zh-CN" sz="4400" b="1" dirty="0">
                <a:solidFill>
                  <a:srgbClr val="C00000"/>
                </a:solidFill>
              </a:rPr>
              <a:t>:18</a:t>
            </a:r>
            <a:r>
              <a:rPr lang="zh-CN" altLang="en-US" sz="4400" b="1" dirty="0">
                <a:solidFill>
                  <a:srgbClr val="C00000"/>
                </a:solidFill>
              </a:rPr>
              <a:t>岁。</a:t>
            </a:r>
          </a:p>
          <a:p>
            <a:pPr algn="ctr">
              <a:buNone/>
            </a:pPr>
            <a:r>
              <a:rPr lang="zh-CN" altLang="en-US" sz="4400" b="1" dirty="0">
                <a:solidFill>
                  <a:srgbClr val="C00000"/>
                </a:solidFill>
              </a:rPr>
              <a:t>         事情</a:t>
            </a:r>
            <a:r>
              <a:rPr lang="en-US" altLang="zh-CN" sz="4400" b="1" dirty="0">
                <a:solidFill>
                  <a:srgbClr val="C00000"/>
                </a:solidFill>
              </a:rPr>
              <a:t>:</a:t>
            </a:r>
            <a:r>
              <a:rPr lang="zh-CN" altLang="en-US" sz="4400" b="1" dirty="0">
                <a:solidFill>
                  <a:srgbClr val="C00000"/>
                </a:solidFill>
              </a:rPr>
              <a:t>他才学开车。</a:t>
            </a: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639616" y="3311276"/>
            <a:ext cx="7056784" cy="98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zh-TW" altLang="en-US" sz="4800" dirty="0"/>
              <a:t> </a:t>
            </a:r>
            <a:r>
              <a:rPr lang="zh-CN" altLang="en-US" sz="4800" dirty="0"/>
              <a:t>他</a:t>
            </a:r>
            <a:r>
              <a:rPr lang="en-US" altLang="zh-CN" sz="4800" dirty="0"/>
              <a:t>18</a:t>
            </a:r>
            <a:r>
              <a:rPr lang="zh-CN" altLang="en-US" sz="4800" dirty="0"/>
              <a:t>岁以后，才学开车。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4800" dirty="0"/>
          </a:p>
        </p:txBody>
      </p:sp>
      <p:sp>
        <p:nvSpPr>
          <p:cNvPr id="10" name="向右箭號 9"/>
          <p:cNvSpPr/>
          <p:nvPr/>
        </p:nvSpPr>
        <p:spPr>
          <a:xfrm>
            <a:off x="1775520" y="35730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195333"/>
            <a:ext cx="3480996" cy="265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4725144"/>
            <a:ext cx="8892480" cy="1728192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latin typeface="標楷體" pitchFamily="65" charset="-120"/>
                <a:ea typeface="標楷體" pitchFamily="65" charset="-120"/>
              </a:rPr>
              <a:t>她每天都吃一大堆垃圾食物，后来就变成了大胖子。</a:t>
            </a:r>
            <a:endParaRPr lang="en-US" dirty="0"/>
          </a:p>
        </p:txBody>
      </p:sp>
      <p:pic>
        <p:nvPicPr>
          <p:cNvPr id="4" name="內容版面配置區 3" descr="垃圾食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9496" y="189008"/>
            <a:ext cx="4385184" cy="3312000"/>
          </a:xfrm>
          <a:prstGeom prst="ellipse">
            <a:avLst/>
          </a:prstGeom>
          <a:ln w="1905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1847528" y="371703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她每天都吃一大堆垃圾食物。</a:t>
            </a:r>
            <a:endParaRPr 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變胖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7152" y="225000"/>
            <a:ext cx="4533344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6744072" y="365141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標楷體" pitchFamily="65" charset="-120"/>
                <a:ea typeface="標楷體" pitchFamily="65" charset="-120"/>
              </a:rPr>
              <a:t>她变成大胖子。</a:t>
            </a:r>
            <a:endParaRPr lang="en-US" sz="24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5517232"/>
            <a:ext cx="9144000" cy="1296144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5300" dirty="0">
                <a:latin typeface="+mj-ea"/>
              </a:rPr>
            </a:br>
            <a:r>
              <a:rPr lang="zh-CN" altLang="en-US" sz="4900" dirty="0">
                <a:latin typeface="+mj-ea"/>
              </a:rPr>
              <a:t>她每天熬夜工作，后来健康亮红灯。</a:t>
            </a:r>
            <a:br>
              <a:rPr lang="zh-CN" altLang="en-US" sz="4900" dirty="0">
                <a:latin typeface="+mj-ea"/>
              </a:rPr>
            </a:br>
            <a:br>
              <a:rPr lang="en-US" dirty="0">
                <a:latin typeface="+mj-ea"/>
              </a:rPr>
            </a:br>
            <a:endParaRPr lang="en-US" dirty="0">
              <a:latin typeface="+mj-ea"/>
            </a:endParaRPr>
          </a:p>
        </p:txBody>
      </p:sp>
      <p:pic>
        <p:nvPicPr>
          <p:cNvPr id="5" name="圖片 4" descr="健康亮紅燈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024" y="1916832"/>
            <a:ext cx="398400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/>
          <p:cNvSpPr txBox="1"/>
          <p:nvPr/>
        </p:nvSpPr>
        <p:spPr>
          <a:xfrm>
            <a:off x="1668016" y="4941169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她每天熬夜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(stay up late)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工作。</a:t>
            </a:r>
            <a:endParaRPr 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20136" y="494116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標楷體" pitchFamily="65" charset="-120"/>
                <a:ea typeface="標楷體" pitchFamily="65" charset="-120"/>
              </a:rPr>
              <a:t>她健康亮红灯。</a:t>
            </a:r>
            <a:endParaRPr 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524000" y="0"/>
            <a:ext cx="8964488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E. (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事情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A)+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后来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afterwards) + (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事情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B) 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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事情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发生了以后，才有事情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B。</a:t>
            </a:r>
            <a:endParaRPr lang="en-US" sz="41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15665"/>
            <a:ext cx="3952468" cy="31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5512" y="44624"/>
            <a:ext cx="5499137" cy="68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王漢宗粗黑體一實陰" pitchFamily="18" charset="-120"/>
                <a:ea typeface="王漢宗粗黑體一實陰" pitchFamily="18" charset="-120"/>
              </a:rPr>
              <a:t>本</a:t>
            </a:r>
            <a:r>
              <a:rPr lang="zh-CN" altLang="en-US" sz="6000" dirty="0">
                <a:latin typeface="王漢宗粗黑體一實陰" pitchFamily="18" charset="-120"/>
                <a:ea typeface="王漢宗粗黑體一實陰" pitchFamily="18" charset="-120"/>
              </a:rPr>
              <a:t>周</a:t>
            </a:r>
            <a:r>
              <a:rPr lang="zh-TW" altLang="en-US" sz="6000" dirty="0">
                <a:latin typeface="王漢宗粗黑體一實陰" pitchFamily="18" charset="-120"/>
                <a:ea typeface="王漢宗粗黑體一實陰" pitchFamily="18" charset="-120"/>
              </a:rPr>
              <a:t>作业</a:t>
            </a:r>
            <a:endParaRPr lang="en-US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206" y="1665256"/>
            <a:ext cx="8406266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88641"/>
            <a:ext cx="9144000" cy="936104"/>
          </a:xfrm>
        </p:spPr>
        <p:txBody>
          <a:bodyPr/>
          <a:lstStyle/>
          <a:p>
            <a:pPr>
              <a:buNone/>
            </a:pPr>
            <a:r>
              <a:rPr lang="zh-CN" altLang="en-US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看图说话</a:t>
            </a:r>
            <a:r>
              <a:rPr lang="en-US" altLang="zh-CN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CN" altLang="en-US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王先生坐在飞机的安全门旁边，突然</a:t>
            </a:r>
            <a:r>
              <a:rPr lang="en-US" altLang="zh-CN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en-US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668" y="836712"/>
            <a:ext cx="5278579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664" y="3789040"/>
            <a:ext cx="5323242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1524000" y="1"/>
            <a:ext cx="9144000" cy="68579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zh-CN" altLang="en-US" sz="4000" dirty="0"/>
              <a:t> 王先生坐在飞机的安全门旁边，突然</a:t>
            </a:r>
            <a:endParaRPr lang="en-US" altLang="zh-CN" sz="4000" dirty="0"/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en-US" altLang="zh-CN" sz="3900" dirty="0"/>
              <a:t>-(1)</a:t>
            </a:r>
            <a:r>
              <a:rPr lang="zh-CN" altLang="en-US" sz="3900" dirty="0"/>
              <a:t>听到广播</a:t>
            </a:r>
            <a:r>
              <a:rPr lang="en-US" altLang="zh-CN" sz="3900" dirty="0"/>
              <a:t>(broadcast)</a:t>
            </a:r>
            <a:r>
              <a:rPr lang="zh-CN" altLang="en-US" sz="3900" dirty="0"/>
              <a:t>说“飞机已经紧急迫降</a:t>
            </a:r>
            <a:r>
              <a:rPr lang="en-US" altLang="zh-CN" sz="3900" dirty="0"/>
              <a:t>(already emergency landed)</a:t>
            </a:r>
            <a:r>
              <a:rPr lang="zh-CN" altLang="en-US" sz="3900" dirty="0"/>
              <a:t>，请坐在安全门旁边的乘客帮忙打开安全门，准备疏散乘客</a:t>
            </a:r>
            <a:r>
              <a:rPr lang="en-US" altLang="zh-CN" sz="3900" dirty="0"/>
              <a:t>(vacate the passengers)</a:t>
            </a:r>
            <a:r>
              <a:rPr lang="zh-CN" altLang="en-US" sz="3900" dirty="0"/>
              <a:t>。 ”</a:t>
            </a: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en-US" altLang="zh-CN" sz="3900" dirty="0"/>
              <a:t>(2) </a:t>
            </a:r>
            <a:r>
              <a:rPr lang="zh-CN" altLang="en-US" sz="3900" dirty="0"/>
              <a:t>所以王先生按照</a:t>
            </a:r>
            <a:r>
              <a:rPr lang="en-US" altLang="zh-CN" sz="3900" dirty="0"/>
              <a:t>(according to)</a:t>
            </a:r>
            <a:r>
              <a:rPr lang="zh-CN" altLang="en-US" sz="3900" dirty="0"/>
              <a:t>安全门上的说明</a:t>
            </a:r>
            <a:r>
              <a:rPr lang="en-US" altLang="zh-CN" sz="3900" dirty="0"/>
              <a:t>(instruction)</a:t>
            </a:r>
            <a:r>
              <a:rPr lang="zh-CN" altLang="en-US" sz="3900" dirty="0"/>
              <a:t>打开安全门。</a:t>
            </a: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en-US" altLang="zh-CN" sz="3900" dirty="0"/>
              <a:t>(3) </a:t>
            </a:r>
            <a:r>
              <a:rPr lang="zh-CN" altLang="en-US" sz="3900" dirty="0"/>
              <a:t>首先</a:t>
            </a:r>
            <a:r>
              <a:rPr lang="en-US" altLang="zh-CN" sz="3900" dirty="0"/>
              <a:t>………</a:t>
            </a:r>
            <a:endParaRPr lang="en-US" altLang="zh-TW" sz="39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729312"/>
            <a:ext cx="5575786" cy="55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11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553" y="2060848"/>
            <a:ext cx="94179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放風箏</a:t>
            </a:r>
            <a:r>
              <a:rPr lang="zh-CN" altLang="en-US" sz="9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（放风筝）</a:t>
            </a:r>
            <a:endParaRPr lang="en-US" sz="9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8802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0" y="1125224"/>
            <a:ext cx="704942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67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672" y="2204865"/>
            <a:ext cx="55707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打陀螺</a:t>
            </a:r>
            <a:endParaRPr lang="en-US" sz="14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2674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3512" y="620688"/>
            <a:ext cx="8640960" cy="5904656"/>
          </a:xfrm>
        </p:spPr>
        <p:txBody>
          <a:bodyPr>
            <a:noAutofit/>
          </a:bodyPr>
          <a:lstStyle/>
          <a:p>
            <a:pPr algn="just"/>
            <a:r>
              <a:rPr lang="zh-TW" alt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你們是否也會玩這些中國童玩呢</a:t>
            </a:r>
            <a:r>
              <a:rPr lang="en-US" altLang="zh-TW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zh-TW" alt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你們喜不喜歡玩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zh-TW" alt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玩得好不好</a:t>
            </a:r>
            <a:r>
              <a:rPr lang="en-US" altLang="zh-TW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9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680" y="548680"/>
            <a:ext cx="43045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6498" y="620688"/>
            <a:ext cx="4685527" cy="56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911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4368B-3819-4097-A3DC-252C6F69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9" y="516221"/>
            <a:ext cx="4320480" cy="544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D512B-E7D9-4AF1-B5AF-D3EB640CB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9" y="260648"/>
            <a:ext cx="4491830" cy="57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3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44625"/>
            <a:ext cx="7772400" cy="1470025"/>
          </a:xfrm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</a:rPr>
              <a:t>新鮮</a:t>
            </a:r>
            <a:r>
              <a:rPr lang="zh-CN" altLang="en-US" b="1" dirty="0">
                <a:solidFill>
                  <a:srgbClr val="C00000"/>
                </a:solidFill>
              </a:rPr>
              <a:t>（新鲜）</a:t>
            </a:r>
            <a:r>
              <a:rPr lang="zh-TW" altLang="en-US" dirty="0"/>
              <a:t>的事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988840"/>
            <a:ext cx="75910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9" y="404664"/>
            <a:ext cx="7328533" cy="53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856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玩意</a:t>
            </a:r>
            <a:r>
              <a:rPr lang="zh-TW" altLang="en-US" sz="4000" b="1" dirty="0">
                <a:solidFill>
                  <a:srgbClr val="C00000"/>
                </a:solidFill>
              </a:rPr>
              <a:t>兒</a:t>
            </a:r>
            <a:r>
              <a:rPr lang="zh-CN" altLang="en-US" sz="4000" b="1" dirty="0">
                <a:solidFill>
                  <a:srgbClr val="C00000"/>
                </a:solidFill>
              </a:rPr>
              <a:t>（儿）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222" name="AutoShape 6" descr="data:image/jpeg;base64,/9j/4AAQSkZJRgABAQAAAQABAAD/2wCEAAkGBxIRERMREhIWFRUXFxcWFxgYExYXGBgbGBgWFhYYFRgYHSggGRomGxYbITIhJSkrLi4uFx8zODMtNygtLisBCgoKDg0OGxAQGy0lICU1LS83Li0vLS8tLS81LS0tLS0tLS0tLS0tLS01LS0tLy0tLS0tLS0tLy0tLS0tLS0tLf/AABEIAOEA4QMBEQACEQEDEQH/xAAcAAEAAgMBAQEAAAAAAAAAAAAABgcBAwUEAgj/xAA/EAABAwEFBgMFBgQGAwEAAAABAAIRAwQFEiExBiJBUWGBE3GRBzKhsfAUQnKCwdEjUqLhYpKjssLxJGPDM//EABsBAQACAwEBAAAAAAAAAAAAAAAEBQIDBgEH/8QANxEAAgECBAIHBwQCAgMAAAAAAAECAxEEEiExBUETUWFxgaHwIjKRscHR4RQjQlIG8TNiJHKC/9oADAMBAAIRAxEAPwC8AEAhAIQCEAhAIQCEAhAIQCEAhAIQCEAhAIQGUAQBAEAQBAEAQGIQCEAhAIQCEB8ID7CAygCAIDCAygCAIAgCAIAgCAIAgCAIAgCAIAgCAIAgCAIAgCA1oD7CAygCAwSgNFittOqC6m4OgkHmCMiHA5g9CvWmjOdOUHaSseheGAQGq0WhlMYnuDRIEkwMzAz816k3sYykoq7NgK8MjKAIAgCAIAgCAIAgCAIAgCAIAgCAIAgCA1oD7CAygCA894uIpVCCQcLojI6cF7HczppOauVg+96llrttAJOYFQEk428ZnjGnLJTXBONjp44WFek6Vu7sZadnrNe1r2mWuAIPMHMKCcvKLi3F7o2IYnK2pYHWSuCJ3PkQs6b9tEfFq9GS7CE+zzahza32CqZaZ8JxzMmXYSf80fhHNba0NbkLAYi6VNllqOWoQBAEAQBAEBhAZQBAEAQAoAgCAIAgCAIDWgPsIDKAIDw37WwWeq457h+OX6rKCvJG7DRzVYrtKnvdzXs0g5ZzkfMR8VPSOsw6lGfYTL2Y3malndQcZdSOXPC6Y9DPqFErRs7lPxrD5KyqLaXzJotJSmuvSD2uYdHAg9xC9TseSSasyhdoaNSy2kPbuvpvyOmYMtPlIU2VpRuc3FSpVHHmi8bmvBtpoU67dHtDo5HiOxkdlCas7HRU5qcVJcz2rwzCAIAgCA106odMcFipJ7HtjYsjwIDxXnb20WgkgEmB8/rzXqVzZSpSqPQ9gXhrMoAgMHJARqptNjtLKVKCzEAXT705ZdPmssuhZLAONFznvbbqJMsStCAIAgNaA+wgMoAgPNeNm8WlUp/zNI7xl8V6nZ3NlKeSal1FN2+Yc0iCCQc50/6VhF3OyotOzXM9WxN4/Z7bTJO7V/hO7xhPqG/Faq0bo18SodNhnbeOvrwuXGoZxoQFYe1K7BiLwPfbPca/JS6LvGxScQhkqqa5no9jl64qVWzHVp8Rvk7J4/zAH861VVzJeAno4eJY60lgEBz7fVNOrTdO6d0/oVCxNV0qsJX0ej+hsgs0WjoKaazw2+1xLBrx6KPXq5fZW7M4x5m+x08LB1zWylG0TGT1N62HgQEBtFv+2XgxjTNNjsIjQ4d557x6BZx2bL+FH9Ng3KXvP0ifLAoDUH75bzbI7GD8wh5zNqHpGtt738GkKbTv1JHk0e8fMyB3K9RY8Nw3S1Mz2j8+RGtj6bTaGF/XCOMxkYHDLXTJbHsWnEZNUWo+vXxLKWo5oIAgCA1oD7CAygCAICrdqru8OvWBEB5L28iDnkehJU2lK8UdRgK+elG260Io+kYPMfp9fJZyLeMtS6NmL0Fps1OrMuiH/iGTv37qFOOV2OKxuH6CvKHLl3HVWBFIxt7ZcVDHExkR0PEdZHxW6g7OxX8Rhenm6itPZ7bhZrxDZ3Xk05/EQ0T+bB6FbKsdGQsJVy1Ivr0+xeSil6EB4L7o4qR5iD+6hcQp56D7NTZSdpGbptWOkCTm3I9v7L3A1ulop81oxVhaRy69cF5c4gNnMnKB1URz6WtpzaRuyvZEiVuRQgI5txfH2ezlrT/EqSxnMD7zuwPqQvGWPDML09a792Or+iOF7Orv3zUIya2Af8Tv7StstIpE/jFb2VDrLAWs588Nod/5FLqyr86ZXvIwfvLxPa50Ak6BeGZUF+319ptD6ogt92nIMBoO6Y4k5ug5ZjWIXsdWdhhMJ0FJR57vv6voTDYGxQ11YtMukYjx0056a9IWc3yKfi1W8lTT0XImC1lOEAQBAa0B9hAZQBAEBHtt7v8AFs2Ie9TOPrEQ6Pn2Wyk7SJ/Da3R1rPnoVZVG9w+uamM6uL0JJ7PL08C0GzuO5V93PR3D1zHnC01oXjdFdxjD9LRVVbx+XrUtBRTljz3hZhVpPpkSHNI/b4r2Ls7mFSCnFxfMoC97M6z2oHTPI9dJ7GD2U2WupzdnFOPNa/Uvy6LYK9ClVH32Nd5EjMdjkoTVnY6SnNTgpLmeteGZhzZBB4rxq4IxTe6hVewaGR24H65rnIVJYOvOC2en2f3JtlUimcDbO14LMWg51HBuWsA4nfAR+YKfwuGare2kdfsWHDKWevm5R1+xJ9ib3+02VpcZezcf1gbru4/VXNWOWRB4lhugrtLZ6r12HeqPDQXEwACSTwA1K1kFJt2RUN83ibbanVB7rd1g5NHHzOvdZU1mdzsMNQWFoKPN6sszZuwijZ2NjM7x8z/ZJO7OXxdXparkdRYkY5Fqrf8AnUGf+qqfUs/ZZL3WapP9xLv+hyvaLfHgWbwmmH1jgHMNGbz6ZfmWubsi64Rhumr5ntHXx5euwrOyZlbIKx1M9i49mLJ4VmpjOSMUEzE5pJ3ZxeNqdJWkzqrEihAEAQGtAfYQGUAQBAfL2ggg5giD3QJ2Kj2uuc2WoB90yWnmB+oyUynNSR13D8Uq8H1rc4Re7JzTDmnE0+Wf6T6rLdWLGKWz2ZcuzF8C12dlUe97rxycNf37qHONmcXjcK8NWcOXLuOssSIU/wC1S7MFUuA3XHH3Mh3x+al03eBRYuHR17rmSz2V3l4tkNMnOm6e1TejyDsQ7LTVWtybw6f7bp/1dvDkTRaiwCA4t9URja/mI9FT8Spxzxn4EijLRohG3FlL6bXiP4Z/3aifQ/lVhwhw6KSW99foXnCaijNxf8jw+zq+PBtIY4w2pDD0P3D65dwrKazR7iVxfDdLRzLeOv3+5JvaRf2BgstM7z839G8B318h1UN9SK7g2Dzy6eey27/wcDY67fErU2kZA4neQzz/AGUlLLAsOJV8lOT8C2FoOSCAirqxffAaNKdng9zP/ILZ/Ait3xFupFfba3x9ptlQgyymfCZ+U77u7vgAoqeafcd/wvDdDh1feWr+nkezYa7vHtDARLW77uRA0HrCkLY18Ur9FRdt3oi31iccEAQBAEBrQH2EBlAEAQBAR7bWw+JQxYQcBkzPunU5dlspO0ifw6rkq2va5UldhYfLT9PNS2rao6+LUlckewV8Cz2kMcYpV4HRrx7vzjuCtNWN1dFfxbC9PRzr3o+a5/ctlRjkSGe06w47O1/Ilp/Np8Qt9B6tFbxKF4KXURT2S2zBajSJ99rm9wfEb/8AT0XtVaEfAytXt/Zea/Bbyjl0EBw72fNSOQAVNjm51cq5EmkrRucSpVdvYXYZEHdDsvwuyP8AcqswuM/T4jPL3dmuzr8N/iS4xjpdXsVxaqBp13DSCToG5HMQBkPIaQu2nNRjnR1dKSqU0/yfdOo6rUNR5LnOMyTJJPVRaSu8zPZKNOChHRIuTZm6hZ6DAQMZEvMcTnHkNFlKV2cVjcQ61VvlyOusSIEBVt43+LParzrA75Ao0vxbrMvLAT2XtaeSlc94Thv1OPlHkrX7lb57EEszdAo1JWR9Gky4vZ3dxpWbxHDOoZGWeEZD1MlSX1HHcYrqpXyr+PzJWvCpCAIAgCA1oD7CAygCAIAgPmowOBBEgiCOYKHqbTuioNqrsFCs9ucTu9GnMTOvL6gzqbzROvwFd1aSZwmtmW89DyPDy5eiW5Fje2pb2xd9farOMR/iU9yoOMjR3cfGVEnGzOO4lhP09bT3Xqvt4GNumzZHdHMPxWVD3yjx/wDwvwKmua0fZ7ex+gD2vPlO/wD0OeFvmt0U9GeWUJ9T8np9i+goZ0gKA4FM4qpPUn9lT0F0uJv2t/b6EmfswseG9rNgdiGh+B4hROK4TJPpI7P5/k20Kl1lZCdrbGZbVGhAactNYk+o9Oa38KxUqkVh5P3du7q8PkdFwuurOm99/Xz/ANG3YazU32um155uAP3nNEgfCey6G1o6HnFKk40JOPd3It5ajkAgMExmgPzpeNqNWs93N76neocXyPxWjETzVFDqOk/xnCdHhpYiW9Rt/wDym0vjq/gdXZa7DaLRTpDQnPoBmT6BbKZcY3EKhRlPq+ZelGkGNDWiAAAByAyCzOElJybb3PtDwIAgCAIDWgPsIDKAIAgCAICMbd3WKlHxR71PM5TLeI7ardRnaViz4XiOjq5Hs/mVS9sHWeRUmS5nWp3O3s1fJstdtb7jtysOh0f5jX1WupHMrkLHYX9RRcOa1X2LUvWmKtmqAQQ6mS3kcpaR8FGi7SRxFeDcJR56lF3yAKtN3Ay13lofgSpsjmoaqUfVy8dnrX41lo1DqWDF+Ibrv6gVBkrOx0lCp0lOMutHstT8LHHoVqqyywbN8VdpHHu5vvHyH7qBw2Gkp+BurvZHh2rvWnZ6Tcer3gDPQAgvd5Af7gpmLgp0XFkjh+EniJvLyX+l4nItFAVGupuEg5d+nw7gLkITlRqKcd0/S8diVTqOElJciEGpUs1qYQd5jxHKRmJ6H5Fd3Qqwr04zjtL15bF+8lei09mvXw+ZddzXky00WVmaOGY4g8QVhKOV2OMxFCVCo4S5HuWJpObtHavCsloqTGGk8jzwmPjC8bsrmylSdaaprd6H59s7fXVQ6d3eT5n0KMI04qEVZJWXgWP7K7O3xqjz7wZl3Ikqao2iUHHZvo4x5XLNQ5gIAgCAIAgNaA+wgMoAgCAIAgCAqTay6w2vVdTAAxHLvwU2HunXcOxDlSjGbI42rBzGRyK8vZ6lpl5lh+z6/gR9jqneGdIn7zf5fMcOnktNWNmc3xjBWfTwWj37+v19SFbbXY+jUfTc2BOJh4FvRb1JSjc+e1KUqNazJ77Lry8WymmdaZns/P8A3h6jVVrctOHT9h0/6vy3RJb3fFOOZA/VV+OlalbrLWiryPJYRDO8/XossDHLSFV3kVNtjfX2m0OIO43dZ+Ece5k944JUlmnbqO04ZhP09BJ7vV9/42JdRYW06c/yNn0C5zH07VGzn5STqSt1v5nF2uu/GwVm6t9766Ez5E8lO4Li8k+hls9V2S5rx37+8sOH1ssujfM9/s2vjBWNBx3awxN6PGo75+oXUVY3V0Y8Zw2ekqq3j8vwWeoxzBXPtcvmGU7G05vIqVOjWndHdwn8qj4iWmVczoOA4bNN13stF3+vmVxQC9po6ZsuXYG6hRs+MjffnP8AhygDpx6qTJnG8VxPS1sqei+ZKFiVYQBAEAQBAa0B9hAZQBAEAQBAEBAdorOfFqZauJ1+Y4qbSfsov8FP9uJB7xs+Bx6/RXtSPMv6U80TzCoRDmkh7DiaR+nVa3qu1GzKmmnsyUXttM22WM0Krf4oFNzXc8hjM8DPrKxpx1utjh+P8LlSw8qtJXSevYr791vga/Zda/DtXh8Hte3XiIePk/1XlRaHN4GVq3/svNFiX1U3mt6T9eipMfK84w8To6C0bODtleIs9kwNMOqAtGeeHWofiB+dT0o0qaS2JvC8O6+IzPaOvjy+/gVK0YnrRTi3I7FuyLSsYx0KZy90DIngI0Oh6KHj6F7nH11krSXbzNbGBwcx2c5Qfrjp3XPaxlo7NeT5GxO1pLkQasx1lrQJBpvD2HpMg/v1aV3eBxKxOHU/j2PmjoISjXpa81Z/Uu26bxbXoMrjIObJ6Ee8OxBCSWV2OKr0ZUajpvkUPf15m1WqtaDo9xw9GN3WfAKBfNNs7nC0P09CNP49/M9Oz92mvaGUZ95wBPTUn0lSYRMcVX6Gi6nUXzRpBjQ0aAADyAgLYcG227s+0PAgCAIAgCA1oD7CAygCAIAgCAICK7X2CSKgkZQSDy5qTQlyLXh1a14MgN6UTBDjpoYzUppNHRUJLdHDa8gzxCiXcJE5pGqsS1+RyMEfA/OPgl8s8vJhwjOLUlp6TOns7awy3WZ4EfxGA55bxwOjlk85Hn1gez2Z8wx/Dv0GMUF7u8e56W71t58y17Ycdct8h2Gv11VBOKqYvL6sWsXlpXKz25vQ17RUg7lM+Ez8vvnu6ewap1V5pWOq4Vhuhw6b3lq/Hby82zg2WnGfFZ0o2LCRbOzVyvFlYTEu3o8/+kxFPOcfxDERliHbloee32CpTOJzYHOQuYxuEqU3na0PaNWMtERvbGyYmNrt4ZO8if0dB8nFS+B4vo6jpS2lr4/lfIteH1csnTfr19jZcO0goXZa6ZdvgHw+viRTy8iQ7uV0uJ0jmMcXgXVxlOSWj38NfloQelS4cslAoxvEv5vUnfs5slM1xVe6HN3WN4uLpg9gHeqmRTsc9xzE9HSVP+zt9beuotVeHMBAEAQBAEAQGtAfYQGUAQBAEAQBAYcJ1QEA2rsjBVdu6nQZajUcFOo6x1Og4fVl0a1IHellDDLdOP8AcLXXp6XR0NGbktTwVM2kcW5j6+tQo7blDtXr13m5bnzZJc6m1pOLGyI1kuAy9Z7LLpE4Zih/yLBdNQU1vFp+Ddn9H4FuWm2eBZ7Tap3mhwbyxHCG/wBTmhVGBj79Z77fIqadLpq1Ohyfy5+SZVLm6N15+al01mO0fWde7mMZDncNBxJ5qfCKiiFWc5ezEtm6Q77JSJJYcM6TAOYB7FR6ut7Oxx2Jy9PJLXU495Uy4klxd1/7XO46m5auVyRRklyscqvR8SlUpHQg/EEH5qnp1HTmpLda/AnRllnGaK0rTha064gD5tmfrou5xM70LrmdPCzd0baYzWukj2TJNszWqMr0vCzc50aAxkR8ifRTadrO5xn+Uymo0ci1zfT18C4mCABqtBVI+kPQgCAIAgCA1oD7CAygCAIAgCAIAgOXfVzMtDc8ncD+62U6rgyVhsVKhK62KmvygWOc0yQCRPl81Lk9L2Owwk1OKkjg0zDh6euQ+MFQIO1S3XoTmdDY+x47YOVMOqHsIZ3l4PZQcRU6OlJeH1IfE6mXDNdenr4Es22tWGx0KXGtVLj+GnJP9WBa6Hs4aPbdlPwmnmxcp/1Xm9PlchNDNxKn0YnRT2O5dVhaXYnbx+HkOZUxQ5sgYis0rR0Lks7YY0HgAPgozOKk7ybONb6WbgQPRVuKpp3ujfTkcTCA/wA8lzFeKjMsE7wK5vyzeHaajf8AG14/MDP9U+i6fDVOkwK7LL4afKx02CnnpxZ5qRzU2mbpE59m9EG0YiJhpjplw9fipP8AFnLcfqwz0qXPWXla/n8yz1rKMIAgCAIAgCA1oD7CAygCAIAgCAIAgMOOSAqa8GSajDnBP0OqtEk4o6+g7KMiH21mFxjgq3ERyyui5i8yR39jHxaqwj3qUzyh4j1BHoqriqtd+uf4KziyvRi+p/Q+NqLear7OOFOnWjz+0VqfyohZQXsU49i8zXweFo1Zc3K3wX5Odd7eKtaK5lnUZK7is01aYd/M3d5Ake9+3dbpPTQpsXUtCVup6/b7lqKKcoeO3UmuGsOAkdVqqwUlYzg2iNXjTjeHmuZ4jRaWYscPK+hAttKcWqm4feEf5TP/ACUrhlT/AMece1P4/wCjo+FSvTa6vX0OJS1V7SJ8yyfZdSk1n8g1oH4pJ/2hb2/Zschxym/1MKn/AFt273f08ywFgVAQBAEAQBAEBrQH20IDKAIAgCAIAgCA+XugE8s0CVyrbxk1ajiNXEkd5yVpHSKOsw//ABxSIlfI31Dxcbq5cUH7B29ioBqu/wDWz04/JUnFvci+v7IruK3agu1kcZaC9jXH+Rw9a1Z//NboLWK6l8rkvCUuidSP/a/xjFnRu8RHP5fsrWkrIzqku2ZpE1qYAk4gegAzPmsqj0KXHySpybLKUU5g0WqhjHULGcVJHsXYj15WeJBkKhx9BJOxOoTIDtszeszvNvoonDHbNHu8n+To+FS9qaI7T1PmV1FLYs5lm+y1jgys46OLAOuHFMdM/mtsjluOTi5wgt1fzsTtYlGEAQBAEAQBAa0B9hAZQBAEAQBAEAQHxVbLSOYI9UPU7O5Wd6UyHOBycDB7Kzg01odRh5JxTWxE76GYP12WvEL2S4w21jobMVA2jXPEUifIB1TNc9xT3KfrmyHxJNyh1X+iIzYf/wAh9fWi3UVeRakx2du2pXENbDBq87rAebydTHDgrVNRRU43EU6LvJ6vlu+5dRNbqfRs7m0qP8Wq4hrn/dA4gdOgWEk5asocQqtdOpU9mK1SJWtJUmusXRu6rx35BdpyLZaXOaQWt9DIUHETk1ZpeZIpxSd7lfbbU4p0Tyqx6gn5qjw3s12jpOFy/dfaiLUaWKo4f4j8/gF09Es8TXhRg6k3oixNnrc6iA5sOaIDiIAIygBurWjgeOcjPKb0elnucjUhCtOUsri3/bnzvfVO99t9rbazux2ltVge3Q/RUdqzsyBODhKzNy8MQgCAIAgCA1IDYEBlAEAQBAEAQBAEBW+19U/aqgjLdHfCFY4dfto6Xhsf2Ivv+ZEb3bjAggmYjQ95y4c17W0iXeHeV66LyOns9YKjLPaC5sB9JzBmDxeToTzC5Pi1VT6JQ1s3ffrX5IOPrwnOEYvZ/brIzY6YaKZcCWyCYynmAfhPCeyscOrtltJ3TUdyVPvKpVa1pIp025NpjJoHDLUnqZVrGFirjh6dJuS1k93z9diO3s5bKdOo17jIbOgmJEA/FJwbVkV+OpTnBxXMnlkttOqJY4H5jzCiyi1uc9Upzpu0lY9CxMDy22ytc0nQxqtdSnGa1M4TaZXe1FldUs78s2uDshGh6n4qlqYbo66lHaz9aWOhwFWMK0X61IQxp8fISZgAGCZiRPAK4pSa2LnEqCSlN27bJv5PxsTG7DXxFlZmDCMnEQ6SJAMZOaRxic9Top8JSZU4hULKdF3vyW3b2p9nkiwNm2EWdk8ZPqVqq+8UOLadV2OotZGCAIAgCAIDUgNgQGUAQBAEAQBAEAQEF2qsgNd/GYPlkB+inUJ2iX3DqrVJEPt13GchiE6a6dOPl1W6TzKxeU6+nUe67bXUw1A85uaQ3gG6xHKP2VLjOH9LlUdNSLXowvHKtnr2nEtNRrSXe8dBPE8T08lYQpQprRE+CdlHY9tyXNaLW8YGwJ3nnJo/c9FnKpZGjE4ujho+09ermWHR2PZTZFKo4P4uOYJ4yOXRaOmfNHNVOJzqSvNK3V+TmULNVbVcyi4hzSWyBGmWfQ6rdeOW8iRKcHTUqq0ZJLJdTompVeXcg4gBR3NckV08Qr+xFW7jz260PoOwsJcIJONxM+R4aorS3PaShU9/TuIdbLR49K0WdwhxpOe0zlLCCBn5D4qDxWkoU41OpouY0lRnCsnpdEJpgGsBBIOE5AE8sgcjosqe50FbNGDcd+3ReRProu5jnNo0S4iZMtw4RJmW5BvDQCc1YweWN2c3XxE7dJVS+N79Wu78SxabA0Bo0AgdlGKBu7uz6Q8CAIAgCAIDUgNgQGUAQBAEAQBAEB5LztXhskanILKKuzZShnkRG1tLpOqlRdi4pSUSK2is2m442ukGCWkZ8N4c+ohSXtoW8IynH2WvE2FwDWVAcVN+UnIjXPpoZGmUjrrTuYrVuL95ev8AR5qdlY6oJbMGProsXYznVkob2LT2bpFtEAswichAGXkFDm9Tk8TLNUbvc6qwI58tpgSQBJ1y1Q9bbPpDw8F6NcWmKYf3hw6idVlG1zbRy5tXYrivWw2hgILXS4EHLJ7SPnC84jSVTCyS9ekdKo3w7ad1p5EVsL8NUZSRLdP5TGvBaMF7Vn1pEziNSaoxcOf1XMtC4bYGbzfvaznP5jqptSPI5nFRd7Pl62JbRqhzQ4cVoK8+0AQBAEAQBAakBsCAygCAIAgCAIAgPLeNjFVmGYOoKyjLK7mylUcJXIva6L6B3+x4dFIi1LYsqc41fdNFot1mw/xw0jhip4zn0AJC1zbhrcxdKupXpN+DsRWtXpONWlRO4Hh7BBEAhpIgxADiYHIesf8AWwgnd+tPuWlKVVJTq72sSHYivZGh3jVG+LigB+QAgQROQMyixKqcyFxDp52yp5ewsFpBEjRZFIZQBAEAQHA2up2Z1FwqupteBNMuLQ8O+7gniTl3WFSVoPuZLwcqsZ3pp2572tzuVq27xTc4gklxJzjiZICj4PE5I7F/LFuVNJrYn913U4Q0NIHGfmrCU7lBWr53ck9KmGgNGgWoiH2gCAIAgCAIDUgNgQGUAQBAEAQBAEAQHB2ts+KniBIPu9IOefURMrZTnlepJw1ZU5aq5UF7W2lRqupVXZgB2jjI6ZRH917XyVWm3a3I6OGLo1EvaSfV+Tl0b1Y2o9zKrIdwLwCPVUtejmZucaU4pZ18UbGXiwB5fWbvcA4ENjiA2TPfgFlTi1HKke/tQ1c1p3Fjeyi/31/Eow402gFrnDI8Dh7iT+IKdSUktTnOIzpTqXpljraV4QBAcXai9jZ6Ly338JIJ0HCfNYyvbQ20IwdSKnsUxbcVQuqsOOpIdvEgHPOSOMc1XuzbTOveaNO1NK3l8T02q8yfcklRabmlYi/patmreZ6bmv8ArWdwaysZyimJcPzNIgDrkrOE3LSOppxNGnlvWSXjr4c/oW7cV6C0Uw+IMAmDIzEiCpJzZ0kAQBAEAQBAakBsCAygCAIAgCAIAgCA+ajA4QQCORQFfba7COtDzUo4RloabHxHR2foey1Sc4yulddWz8DYmmrMh9TYW1gR4Tn8tyiAP9AGPj1WSqx5xZ7qv5Gqzezu2vOHC5k9fDA/yNZi9V6qq5QfieNdci2NjdmWWCjhG9Udm95zJ5CTnAlZXb3MG+okCHgQBAeO9ruZaKTqbxIII8l41c9TsVXbtg69JxLKeIdCY9QC5R3KptON/MlQquPuTa8bHKq7OVpzpuPTC1w/1GlFVpr+HkZPEYhrWo/izp3dsXaKpwmm5tM6ifDZB5tDRI6Laq05aRjYjS7WWzd9iZRYGMEAAD0Ww1npQBAEAQBAEBqQGwIDKAIAgCAIAgCAIAgCAIAgCAIAgCAIAgMNQGUAQBAEAQBAEAQGpAbAgMoAgCAIAgCAIAgCAIAgCAIAgCAIAgCAw1AZQBAEAQBAEAQBAakBkIAgCAIAgCAIAgCAID7CAygCAIDWgMIAgCAIDDUBlAAgCAIAgCAIAgNaA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02" y="4373116"/>
            <a:ext cx="1806405" cy="189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892265"/>
            <a:ext cx="1602581" cy="167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9" y="1583788"/>
            <a:ext cx="1806405" cy="22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99" y="1541135"/>
            <a:ext cx="2194173" cy="20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93" y="4080358"/>
            <a:ext cx="2540359" cy="19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403231"/>
            <a:ext cx="2163949" cy="176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49" y="1722510"/>
            <a:ext cx="2153419" cy="165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示範</a:t>
            </a:r>
            <a:r>
              <a:rPr lang="zh-CN" altLang="en-US" sz="6000" b="1" dirty="0">
                <a:solidFill>
                  <a:srgbClr val="C00000"/>
                </a:solidFill>
              </a:rPr>
              <a:t>（示范）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4134002"/>
            <a:ext cx="4291211" cy="256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052737"/>
            <a:ext cx="4581225" cy="29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樣樣精彩</a:t>
            </a:r>
            <a:r>
              <a:rPr lang="zh-CN" altLang="en-US" sz="6000" b="1" dirty="0">
                <a:solidFill>
                  <a:srgbClr val="C00000"/>
                </a:solidFill>
              </a:rPr>
              <a:t>（样样精彩）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124744"/>
            <a:ext cx="2860353" cy="231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124744"/>
            <a:ext cx="3046487" cy="208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940984"/>
            <a:ext cx="2385244" cy="231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36" y="3717033"/>
            <a:ext cx="2468768" cy="27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69" y="4025773"/>
            <a:ext cx="2459818" cy="199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640" y="417439"/>
            <a:ext cx="7898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TW" altLang="en-US" sz="6000" b="1" dirty="0">
                <a:solidFill>
                  <a:srgbClr val="C00000"/>
                </a:solidFill>
                <a:latin typeface="+mj-ea"/>
                <a:ea typeface="+mj-ea"/>
              </a:rPr>
              <a:t>目不轉睛</a:t>
            </a:r>
            <a:r>
              <a:rPr lang="zh-CN" altLang="en-US" sz="6000" b="1" dirty="0">
                <a:solidFill>
                  <a:srgbClr val="C00000"/>
                </a:solidFill>
                <a:latin typeface="+mj-ea"/>
                <a:ea typeface="+mj-ea"/>
              </a:rPr>
              <a:t>（目不转睛）</a:t>
            </a:r>
            <a:endParaRPr lang="en-US" sz="6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556792"/>
            <a:ext cx="4896544" cy="455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9577" y="6453336"/>
            <a:ext cx="404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小明上課很專心</a:t>
            </a:r>
            <a:r>
              <a:rPr lang="en-US" altLang="zh-TW" dirty="0"/>
              <a:t>, </a:t>
            </a:r>
            <a:r>
              <a:rPr lang="zh-TW" altLang="en-US" dirty="0"/>
              <a:t>目不轉睛地看著老師</a:t>
            </a:r>
            <a:r>
              <a:rPr lang="en-US" altLang="zh-TW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63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迫不及待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628801"/>
            <a:ext cx="7056784" cy="41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3552" y="6381328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放學了</a:t>
            </a:r>
            <a:r>
              <a:rPr lang="en-US" altLang="zh-TW" dirty="0"/>
              <a:t>, </a:t>
            </a:r>
            <a:r>
              <a:rPr lang="zh-TW" altLang="en-US" dirty="0"/>
              <a:t>大家迫不急待搭校車回家</a:t>
            </a:r>
            <a:r>
              <a:rPr lang="en-US" altLang="zh-TW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演變</a:t>
            </a:r>
            <a:r>
              <a:rPr lang="zh-CN" altLang="en-US" sz="6000" b="1" dirty="0">
                <a:solidFill>
                  <a:srgbClr val="C00000"/>
                </a:solidFill>
              </a:rPr>
              <a:t>（演变）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4" name="內容版面配置區 3" descr="演變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850" y="1988840"/>
            <a:ext cx="8959646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毽子的制作方法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zh-CN" altLang="en-US" sz="5400" dirty="0"/>
              <a:t>材料</a:t>
            </a:r>
          </a:p>
          <a:p>
            <a:pPr marL="514350" indent="-514350">
              <a:buNone/>
            </a:pPr>
            <a:r>
              <a:rPr lang="en-US" altLang="zh-CN" sz="5400" dirty="0"/>
              <a:t>1.</a:t>
            </a:r>
            <a:r>
              <a:rPr lang="zh-CN" altLang="en-US" sz="5400" dirty="0"/>
              <a:t>正方形的玻璃纸</a:t>
            </a:r>
          </a:p>
          <a:p>
            <a:pPr marL="514350" indent="-514350">
              <a:buNone/>
            </a:pPr>
            <a:r>
              <a:rPr lang="en-US" altLang="zh-CN" sz="5400" dirty="0"/>
              <a:t>2.</a:t>
            </a:r>
            <a:r>
              <a:rPr lang="zh-CN" altLang="en-US" sz="5400" dirty="0"/>
              <a:t>橡皮筋一条</a:t>
            </a:r>
          </a:p>
          <a:p>
            <a:pPr marL="514350" indent="-514350">
              <a:buNone/>
            </a:pPr>
            <a:r>
              <a:rPr lang="en-US" altLang="zh-CN" sz="5400" dirty="0"/>
              <a:t>3.</a:t>
            </a:r>
            <a:r>
              <a:rPr lang="zh-CN" altLang="en-US" sz="5400" dirty="0"/>
              <a:t>瓶盖一个</a:t>
            </a:r>
            <a:endParaRPr lang="en-US" sz="5400" dirty="0"/>
          </a:p>
        </p:txBody>
      </p:sp>
      <p:pic>
        <p:nvPicPr>
          <p:cNvPr id="62466" name="Picture 2" descr="http://a3.att.hudong.com/56/58/01300000324235125801581628637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2474" y="3667844"/>
            <a:ext cx="2085975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6000" dirty="0"/>
              <a:t>作法</a:t>
            </a:r>
            <a:r>
              <a:rPr lang="en-US" altLang="zh-CN" sz="6000" dirty="0"/>
              <a:t>:</a:t>
            </a:r>
          </a:p>
          <a:p>
            <a:pPr>
              <a:buNone/>
            </a:pPr>
            <a:r>
              <a:rPr lang="en-US" altLang="zh-CN" sz="6000" dirty="0"/>
              <a:t>1.</a:t>
            </a:r>
            <a:r>
              <a:rPr lang="zh-CN" altLang="en-US" sz="6000" dirty="0"/>
              <a:t>将正方形的玻璃纸从中间对折。</a:t>
            </a:r>
          </a:p>
          <a:p>
            <a:pPr>
              <a:buNone/>
            </a:pPr>
            <a:r>
              <a:rPr lang="en-US" altLang="zh-CN" sz="6000" dirty="0"/>
              <a:t>2.</a:t>
            </a:r>
            <a:r>
              <a:rPr lang="zh-CN" altLang="en-US" sz="6000" dirty="0"/>
              <a:t>用剪刀从开口处朝对折处剪。剪成七公分的长条。</a:t>
            </a:r>
            <a:endParaRPr lang="en-US" sz="6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6000" dirty="0"/>
              <a:t>3.  </a:t>
            </a:r>
            <a:r>
              <a:rPr lang="zh-CN" altLang="en-US" sz="6000" dirty="0"/>
              <a:t>把玻璃纸打开，在把 瓶</a:t>
            </a:r>
          </a:p>
          <a:p>
            <a:pPr>
              <a:buNone/>
            </a:pPr>
            <a:r>
              <a:rPr lang="zh-CN" altLang="en-US" sz="6000" dirty="0"/>
              <a:t>     盖放在纸上，然后卷起</a:t>
            </a:r>
          </a:p>
          <a:p>
            <a:pPr>
              <a:buNone/>
            </a:pPr>
            <a:r>
              <a:rPr lang="zh-CN" altLang="en-US" sz="6000" dirty="0"/>
              <a:t>     来。</a:t>
            </a:r>
          </a:p>
          <a:p>
            <a:pPr>
              <a:buNone/>
            </a:pPr>
            <a:r>
              <a:rPr lang="en-US" altLang="zh-CN" sz="6000" dirty="0"/>
              <a:t>4. </a:t>
            </a:r>
            <a:r>
              <a:rPr lang="zh-CN" altLang="en-US" sz="6000" dirty="0"/>
              <a:t>用橡皮筋圈紧，再将纸  </a:t>
            </a:r>
          </a:p>
          <a:p>
            <a:pPr>
              <a:buNone/>
            </a:pPr>
            <a:r>
              <a:rPr lang="zh-CN" altLang="en-US" sz="6000" dirty="0"/>
              <a:t>    条弄松。</a:t>
            </a:r>
            <a:endParaRPr lang="en-US" sz="6000" dirty="0"/>
          </a:p>
        </p:txBody>
      </p:sp>
      <p:pic>
        <p:nvPicPr>
          <p:cNvPr id="4" name="圖片 3" descr="紙毽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4033" y="4437112"/>
            <a:ext cx="2585921" cy="230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52534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CN" altLang="en-US" sz="4000" dirty="0">
                <a:latin typeface="+mj-ea"/>
                <a:ea typeface="+mj-ea"/>
              </a:rPr>
              <a:t>林老师示范表演了哪些童玩</a:t>
            </a:r>
            <a:r>
              <a:rPr lang="en-US" altLang="zh-CN" sz="4000" dirty="0">
                <a:latin typeface="+mj-ea"/>
                <a:ea typeface="+mj-ea"/>
              </a:rPr>
              <a:t>? </a:t>
            </a:r>
          </a:p>
          <a:p>
            <a:pPr marL="742950" indent="-742950">
              <a:buFont typeface="+mj-lt"/>
              <a:buAutoNum type="arabicPeriod"/>
            </a:pPr>
            <a:r>
              <a:rPr lang="zh-CN" altLang="en-US" sz="4000" dirty="0">
                <a:latin typeface="+mj-ea"/>
                <a:ea typeface="+mj-ea"/>
              </a:rPr>
              <a:t>踢毽子是怎么演变来的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  <a:r>
              <a:rPr lang="zh-CN" altLang="en-US" sz="4000" dirty="0">
                <a:latin typeface="+mj-ea"/>
                <a:ea typeface="+mj-ea"/>
              </a:rPr>
              <a:t>做毽子需 要哪些材料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zh-CN" altLang="en-US" sz="4000" dirty="0">
                <a:latin typeface="+mj-ea"/>
                <a:ea typeface="+mj-ea"/>
              </a:rPr>
              <a:t>踢毽子的基本玩法是什么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zh-CN" altLang="en-US" sz="4000" dirty="0">
                <a:latin typeface="+mj-ea"/>
                <a:ea typeface="+mj-ea"/>
              </a:rPr>
              <a:t>你觉得中文课玩这些童玩是个好主意吗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  <a:r>
              <a:rPr lang="zh-CN" altLang="en-US" sz="4000" dirty="0">
                <a:latin typeface="+mj-ea"/>
                <a:ea typeface="+mj-ea"/>
              </a:rPr>
              <a:t>为什么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  <a:r>
              <a:rPr lang="zh-CN" altLang="en-US" sz="4000" dirty="0">
                <a:latin typeface="+mj-ea"/>
                <a:ea typeface="+mj-ea"/>
              </a:rPr>
              <a:t>为什么不</a:t>
            </a:r>
            <a:r>
              <a:rPr lang="en-US" altLang="zh-CN" sz="4000" dirty="0">
                <a:latin typeface="+mj-ea"/>
                <a:ea typeface="+mj-ea"/>
              </a:rPr>
              <a:t>?</a:t>
            </a:r>
            <a:endParaRPr lang="en-US" sz="4000" dirty="0">
              <a:latin typeface="+mj-ea"/>
              <a:ea typeface="+mj-ea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4238" y="4221088"/>
            <a:ext cx="253417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8942" y="1988841"/>
            <a:ext cx="55707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踢毽子</a:t>
            </a:r>
            <a:endParaRPr lang="en-US" sz="14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44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b="1" dirty="0">
                <a:solidFill>
                  <a:srgbClr val="C00000"/>
                </a:solidFill>
                <a:latin typeface="華康明體W5注音字" pitchFamily="18" charset="-120"/>
                <a:ea typeface="華康明體W5注音字" pitchFamily="18" charset="-120"/>
              </a:rPr>
              <a:t>袋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子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袋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子</a:t>
            </a:r>
            <a:endParaRPr lang="en-US" sz="6600" dirty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04" y="2409906"/>
            <a:ext cx="3348211" cy="40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132856"/>
            <a:ext cx="2921521" cy="412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23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新</a:t>
            </a:r>
            <a:r>
              <a:rPr lang="zh-TW" altLang="en-US" sz="6600" b="1" dirty="0">
                <a:solidFill>
                  <a:srgbClr val="C00000"/>
                </a:solidFill>
                <a:latin typeface="華康明體W5注音字" pitchFamily="18" charset="-120"/>
                <a:ea typeface="華康明體W5注音字" pitchFamily="18" charset="-120"/>
              </a:rPr>
              <a:t>鮮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新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鲜</a:t>
            </a:r>
            <a:endParaRPr lang="en-US" sz="6600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19458" name="Picture 2" descr="https://retrip.s3.amazonaws.com/article/2420/images/242076b9a48e-7d1f-49fe-a270-e01f4fe68e28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1844824"/>
            <a:ext cx="583692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285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81200" y="-902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400" b="1" dirty="0">
                <a:latin typeface="華康明體W5注音字" pitchFamily="18" charset="-120"/>
                <a:ea typeface="華康明體W5注音字" pitchFamily="18" charset="-120"/>
                <a:cs typeface="+mj-cs"/>
              </a:rPr>
              <a:t> 新鲜</a:t>
            </a:r>
            <a:r>
              <a:rPr lang="en-US" altLang="zh-TW" sz="44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(new, fresh)</a:t>
            </a:r>
            <a:endParaRPr lang="en-US" sz="4400" b="1" u="sng" dirty="0">
              <a:latin typeface="華康明體W5破音字1" pitchFamily="18" charset="-120"/>
              <a:ea typeface="華康明體W5破音字1" pitchFamily="18" charset="-120"/>
              <a:cs typeface="+mj-cs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524000" y="836712"/>
            <a:ext cx="4680520" cy="5976664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zh-CN" altLang="en-US" sz="4000" dirty="0"/>
              <a:t>对许多乡下孩子来说</a:t>
            </a:r>
            <a:r>
              <a:rPr lang="en-US" altLang="zh-CN" sz="4000" dirty="0"/>
              <a:t>, </a:t>
            </a:r>
            <a:r>
              <a:rPr lang="zh-CN" altLang="en-US" sz="4000" dirty="0"/>
              <a:t>上网是一件新鲜事</a:t>
            </a:r>
            <a:r>
              <a:rPr lang="en-US" altLang="zh-CN" sz="4000" dirty="0"/>
              <a:t>.</a:t>
            </a:r>
            <a:endParaRPr lang="en-US" sz="3200" dirty="0"/>
          </a:p>
        </p:txBody>
      </p:sp>
      <p:sp>
        <p:nvSpPr>
          <p:cNvPr id="5" name="內容版面配置區 3"/>
          <p:cNvSpPr txBox="1">
            <a:spLocks/>
          </p:cNvSpPr>
          <p:nvPr/>
        </p:nvSpPr>
        <p:spPr>
          <a:xfrm>
            <a:off x="6240016" y="836712"/>
            <a:ext cx="4355976" cy="5949280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4400" dirty="0"/>
              <a:t> </a:t>
            </a:r>
            <a:r>
              <a:rPr lang="zh-CN" altLang="en-US" sz="4400" dirty="0"/>
              <a:t>这家超级市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400" dirty="0"/>
              <a:t> 场卖的水果都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zh-CN" altLang="en-US" sz="4400" dirty="0"/>
              <a:t>  很新鲜。</a:t>
            </a:r>
            <a:endParaRPr lang="en-US" sz="3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501008"/>
            <a:ext cx="4331828" cy="221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572223"/>
            <a:ext cx="3941111" cy="21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6600" b="1" dirty="0">
                <a:solidFill>
                  <a:srgbClr val="C00000"/>
                </a:solidFill>
                <a:latin typeface="華康明體W5注音字" pitchFamily="18" charset="-120"/>
                <a:ea typeface="華康明體W5注音字" pitchFamily="18" charset="-120"/>
              </a:rPr>
              <a:t>踢</a:t>
            </a:r>
            <a:r>
              <a:rPr lang="zh-TW" altLang="en-US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毽子</a:t>
            </a:r>
            <a:endParaRPr lang="en-US" sz="6600" dirty="0"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83" y="1772816"/>
            <a:ext cx="76962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75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sz="4800" b="1" dirty="0">
                <a:solidFill>
                  <a:srgbClr val="C00000"/>
                </a:solidFill>
              </a:rPr>
              <a:t>除了踢毽子之外，还可以踢什么</a:t>
            </a:r>
            <a:r>
              <a:rPr lang="en-US" altLang="zh-CN" sz="4800" b="1" dirty="0">
                <a:solidFill>
                  <a:srgbClr val="C00000"/>
                </a:solidFill>
              </a:rPr>
              <a:t>?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7" name="標題 5"/>
          <p:cNvSpPr txBox="1">
            <a:spLocks/>
          </p:cNvSpPr>
          <p:nvPr/>
        </p:nvSpPr>
        <p:spPr>
          <a:xfrm>
            <a:off x="2359253" y="1052736"/>
            <a:ext cx="373674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</a:pPr>
            <a:r>
              <a:rPr lang="zh-CN" altLang="en-US" sz="3600" b="1" dirty="0">
                <a:latin typeface="+mj-lt"/>
                <a:ea typeface="+mj-ea"/>
                <a:cs typeface="+mj-cs"/>
              </a:rPr>
              <a:t>踢球</a:t>
            </a:r>
            <a:r>
              <a:rPr lang="en-US" altLang="zh-CN" sz="3600" b="1" dirty="0">
                <a:latin typeface="+mj-lt"/>
                <a:ea typeface="+mj-ea"/>
                <a:cs typeface="+mj-cs"/>
              </a:rPr>
              <a:t>(</a:t>
            </a:r>
            <a:r>
              <a:rPr lang="zh-CN" altLang="en-US" sz="3600" b="1" dirty="0">
                <a:latin typeface="+mj-lt"/>
                <a:ea typeface="+mj-ea"/>
                <a:cs typeface="+mj-cs"/>
              </a:rPr>
              <a:t>足球、垒球</a:t>
            </a:r>
            <a:r>
              <a:rPr lang="en-US" altLang="zh-CN" sz="3600" b="1" dirty="0">
                <a:latin typeface="+mj-lt"/>
                <a:ea typeface="+mj-ea"/>
                <a:cs typeface="+mj-cs"/>
              </a:rPr>
              <a:t>..)</a:t>
            </a:r>
          </a:p>
        </p:txBody>
      </p:sp>
      <p:sp>
        <p:nvSpPr>
          <p:cNvPr id="8" name="標題 5"/>
          <p:cNvSpPr txBox="1">
            <a:spLocks/>
          </p:cNvSpPr>
          <p:nvPr/>
        </p:nvSpPr>
        <p:spPr>
          <a:xfrm>
            <a:off x="2359252" y="1741376"/>
            <a:ext cx="147709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</a:pPr>
            <a:r>
              <a:rPr lang="zh-TW" altLang="en-US" sz="3600" b="1" dirty="0">
                <a:latin typeface="+mj-lt"/>
                <a:ea typeface="+mj-ea"/>
                <a:cs typeface="+mj-cs"/>
              </a:rPr>
              <a:t>踢石头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標題 5"/>
          <p:cNvSpPr txBox="1">
            <a:spLocks/>
          </p:cNvSpPr>
          <p:nvPr/>
        </p:nvSpPr>
        <p:spPr>
          <a:xfrm>
            <a:off x="2359252" y="2405168"/>
            <a:ext cx="301562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3600" b="1" dirty="0">
                <a:latin typeface="+mj-lt"/>
                <a:ea typeface="+mj-ea"/>
                <a:cs typeface="+mj-cs"/>
              </a:rPr>
              <a:t>踢罐子</a:t>
            </a:r>
            <a:endParaRPr lang="en-US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標題 5"/>
          <p:cNvSpPr txBox="1">
            <a:spLocks/>
          </p:cNvSpPr>
          <p:nvPr/>
        </p:nvSpPr>
        <p:spPr>
          <a:xfrm>
            <a:off x="2359252" y="3150096"/>
            <a:ext cx="1605968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3600" b="1" dirty="0">
                <a:latin typeface="+mj-lt"/>
                <a:ea typeface="+mj-ea"/>
                <a:cs typeface="+mj-cs"/>
              </a:rPr>
              <a:t>踢人   </a:t>
            </a:r>
            <a:endParaRPr lang="en-US" sz="4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https://encrypted-tbn3.gstatic.com/images?q=tbn:ANd9GcSePcsSb734gRtfxYr6ECC2FTy4FtWlmVHnpgT8SQiJIN2GuDI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402" y="2348880"/>
            <a:ext cx="3653999" cy="4176000"/>
          </a:xfrm>
          <a:prstGeom prst="rect">
            <a:avLst/>
          </a:prstGeom>
          <a:noFill/>
        </p:spPr>
      </p:pic>
      <p:sp>
        <p:nvSpPr>
          <p:cNvPr id="16388" name="AutoShape 4" descr="data:image/jpeg;base64,/9j/4AAQSkZJRgABAQAAAQABAAD/2wCEAAkGBxAQEBAREA8QEA8QEBAQEBAQEA8QDw8PFREXFhURFRUYHSggGBolGxUVITEhJSkrLi4uFx8zODMsNygtMCsBCgoKDg0OFxAQFS0lHR0rLS0tLy0tLS0rMS8rLSsrKystLSsrKy0tKy4tKy8tKy0tLi0tKystLSsrLS0tLS0tK//AABEIAOEA4QMBEQACEQEDEQH/xAAbAAEAAgMBAQAAAAAAAAAAAAAAAQUCAwQGB//EAD8QAAIBAgIGBgcHAwMFAAAAAAABAgMRBCEFEjFBUWEGE3GBkaEiMkJSscHRBxQjU3Lh8GKywhUzYyRDgpKz/8QAGgEBAQADAQEAAAAAAAAAAAAAAAECAwQFBv/EADQRAQABAwEEBggGAwAAAAAAAAABAgMRBAUSITEiMkFRYXETgZGhscHR8BQjMzRC4QZSYv/aAAwDAQACEQMRAD8A+4gAAAAAAAAAAAAAAAAAAAAAAAAAAAAAAAAAAAAAAAAAAAAAAAAAQ3baBjGtF7JRfY0wMwAAAAAAAAAAAAAAAAAAAAAAAAAAAAAFbpDSLT1KdnP2pbVHlzYHAsK55zbk/wCp3AmWBjwQE0q9Si8m5Q3wk75cnuAusNiI1IqUXk/FPenzA2gAAAAAAAAAAAAAAAAAAAAAAAAABzaRxHV05SXrbI/qeS+vcBU4Kj3va3vb4gWVOmBm6YHLXpAc2jqnV1tX2amXZJbH8u9AXoAAAAAAAAAAAAAAAAAAAAAAAAAAVWnnlSW7Xb8Iv6gRhdgG2viNWyirylsW7m2BrlXqwzmouO/VTTXPbmBum7oCsxDtODW1VIf3ID0QAAAAAAAAAAAAAAAAAAAAAAAAAAVunqbdLWXsSUn2bH8b9wHBhcQrAMRitScZv1bWb4cGBlitKRmtWPpSlkkgN8Z2ilfYkgOWiusrQitieu+Sjn8bLvA9EAAAAAAAAAAAAAAAAAAAAAAAAAMKtTVi5Wbsti2vkBX1NItXVShJQaadmpZPisgPM46qqLvGWtSfqy3r+mS3NfuBFDSsZLamB00sTBbEl2JICa2PVtoFpoSpTgryl+LUstjcYrdHWta4F4AAAAAAAAAAAAAAAAAAAAAAAAAIaA5qtBr1fSj7j/xfyfkBUaR0VTqxbSTT2renw5MDxekdC1KL1qV3HfG+a7AGEp4iTSUdvFoD1mjNDRhHrK0slm29i7EBc4alr2erqUk04xa9OdtjfBctoFgAAAAAAAAAAAAAAAAAAAAAAAAAAFbpXSqoqyWtUtsvZR5v6AeWfSOtGrrTjBwllJQTT5SzebAsut+8W1I5P2mvgBY4PAU6MdaVlbMCuxuO62XpO1OOcKa9aT3N8AOfA6Wrv/vt8motdmy4HpdHY3rU7pKcdqWxrc0B2AAAAAAAAAAAAAAAAAAAAAAAAGjG4hU4Sm92zm3sA8vUoyq34t3cnvYGVHo/C6cm5b89ngBdLUoxu7JICpq4xYiThJuMd0dmtz/YK6aei4W2II5XoRQetTyzu47m/kB16Om41YZNa2tBp8LX+KQF+AAAAAAAAAAAAAAAAAAAAAAAAVunV6EX7KmnLlk0m+9gV1PERQXDVidLWyjnLkByuMp5zbk/JdgGMsP/ADmEb8Pj508pLWXFbQqypaVpy2tLtyYMN2Ej1lSM0vQhd33Sla1l4hFqAAAAAAAAAAAAAAAAAAAAAAAARKKas1dPJp5poDkWiqCd+qj33a8HkB5rq1KpJpJRc5NJKySvl5AdsaQGTpAa5UAIwsVCvTbSs24u695WXnYD06AAAAAAAAAAAAAAAAAAAAAAAAAADnx9bUpTlvUXbteS82gPPYOmB3xgBl1YESpgcePpu11k1mu0D0GGq68Iy96KfZdbANoAAAAAAAAAAAAAAAAAAAAAAAAApekuKUY04N21pOT7I7O678gOXATTV00wLKEQNqgBDgBwY5ZAdug5Xope7KS87/MCwAAAAAAAAAAAAAAAAAAAAAAAANWJrKnCU3sim+3kB46vCdWTnPOUvBLclyAwjRlTetF2fk+TAvcDi1KKfFBXcqqAxnVQHBipXCO3QP8Aty5VJfBAWQAAAAAAAAAAAAAAAAAAAAAAABw6XV6aj704Lts7/ICIYSOrs3AUmkGle24ClwWk9SUoX2O/c8yM4hZw0pzC4boYzWCYdNKN9oYysNCbKi/5P8UVFkAAAAAAAAAAAAAAAAAAAAAAAAV+lpW6p7us/wAWBNWulB9gV5mvQqVp6tKOtNpq7dlCLau2+GSIq5wHRjDwg1VhGrUnbXm1Zq2xQ3xWe7MqZcOlOisY05zw86ilGLkqcmpxlZX1U9qb7WTDKKu9TaHxGtZkZ4X8auRWEwstB+pN8aj8opFYLIAAAAAAAAAAAAAAAAAAAAAAAAr9OQvRk98HGS7pWfk2FhU1KvodxGTo6Mxu6sv0x+LfxQhJXxWIB84xND7viqtLZHW1ocNSWa8L27jGW6njC1ozugxl6XQ8LUYc7y8W2vKxk1u0AAAAAAAAAAAAAAAAAgAAAAAFwOHS1WKpuDedT0UuW9+HyArK1Bajs0yMolo0DiHTrOD9Wrl2TSy8c14CCXqLlYgHi+nsVGrhqiWbjOEnxUWmv7peJJbKGvB1VKOW2xIKnscA70qdvch3ZLIya28CQAAAAAAAAAABAAAAAgBcCl6T9JaGj6anVvKcnanRg11lTi89kVvfzaNdy5FEcXXpNHc1NWKeUc57IVXRz7QMLjayoalShUkm4dY4ONRrbBNP1rZ25Mwov01Th0arZd2xRv5iY7cdj11ze8xwVce27UoqX9Tfo35W2+QFPjMHUcnOcnKT7klwS3IDSsRqpoLEK7C6Qg8VRi5xglPXlKUlFJRz2vst3mOWzcmY4Q93TqxkrxkpLjFprxRk1zExzZ3CPMdPaN6NKfuVLPskvrFElnRzVuiGtVdhIZVPZaPVqVP9Cfjn8zJqdAEgAJAAAAAAAAgABAACLgRcCj6V9JqWApa0vTrTv1NFO0pvi+EVvfzNdy5FEO3RaKvVV4jhEc57v7fDtM6Tq4mrOtWnr1Z7XsjGK2Qit0Vw+buedVVNU5l9hZs0WaIoojER9581cptNNNppppptNNO6aa2MLPdL7F0Q6affMNKlVkljKajGWxddTclHrY8880tjd9jO+zd3oxPN8ptHQ+gq3qOpPu8Po9jgaasjc8xtxNNNMD5d076QQwjaveT9WK9aT4IwqnDfao3nzaLqYhyrVndv1Y+zBcEvmclyvL6PRab0cZ7VlobEVqE9bD1J0Z+9B6u/2lskuTuaYqmJ4O+5apuU7tcZjxfaeh3SP75TcallXppa1slUj76W7mvqd9q5vxx5vltfo/w9WaerP3hu6Y14rCyi85VJQUFzUlJvwXmbJcNPNRaDi9XuZIZ1PcYd+hC2zVjbssZNTaBIACQAAABIAABiAAgKhsCGyDFyA+MfaMn/AKlXu2/Ro2u27R6qOS4K9/Fnl6mZi7L77YdFFWho4d/xl5CvG3Ya6Zy6b9vcnwcdSZthxVSnA42dOtTnTlqzjNOL25338UZZmnjHY0TRTe/Lq5VcH1PBfadRpQj95jOm9l4xc43tyz8jptaimvhji8TX7Gu6Xpb0TTPqn2f27V9p2CrxqdTUlJwp1Kkr06kEowpym85JbovyN+88uLVT47isXUx+JliKqa1n6Mdqpw3R/m85btyIe/oNFVXjEZwtmkoaq5eBxzch9FTo64huwKWeebfkIqiUrsV0xxh7HoZV6vFUneykpwfNOLdvFI6rE9J4O1ac2p8HpOmWITjRaeyUk12pZ+R2vm6XBozESstVCCp63QGN1ouDylDNJ7dV/R/FFYLdMCbgLgLgSAAASAAkDAKi4ENkGLYVg5Aw1ymFw+RfaUv+vk/eo0n/AHL5Hl6r9R91sCc6KI7qqvk8Zhq6neEvWXmuJLtvcnejk26DWRqKZtXOtHv8fPv9rnxVO3yFM5L9vcnDgg/Th+uP9yNk9WXDTiLtHnHxdXSL/aX6/kzDTdZ1bb/Qjz+UuTQ2Hkqco3adXKT4U3lLxV13nZdr3KMvmtn6adRqIt9nb5Q9l0Y0bQqVYU6snCnZ6qjZOpJezrbvmcdq16Wd6qeD6XaGvjQ2/RWKY3vdEd/jL6DS0NgYqywtFrjKOvL/ANpXZ3RYtx/F8tXtTW1Tmb1XqnHuhUac6KUJxlPD/g1Ipy1dZ9VK2ds/V7VkabulpmM0cJenoNv3qKop1HSpnt7Y9nP4qLotjrVqUHtVROL357U/E06avpYl6W29NHoKrlHLt+r03SKV4p8JLzdj0ZfFUxmXdoG1kSJbKqXopw1bVI5Sjn2rejKHPMLanUuVGxMCbgTcCbgSBIAABIGDZFYthWLYGuUgyw0zqEXDlq17Eyzil8u+0SV8ZF8cPT/+lRHnavr+r6vtP8f/AGsx/wBT8KXzSvXcZ3Ts08jpjjTiXh3Jqt3d6mcTErfD1lXhnlLeuD4rkcdy3NurwfS6XVW9bamP5Rz+seCrxFNxqRv78fijbTOaZeddom3dpie+PisdLuOonLYpLxszDTdd17b/AG8efylp0NVUnPlq+d/obdXPCmHn/wCO0xv3avCI+P0bdIYpqnOzzTSVtzbRnbjoQ59bVM6q5M98+7g6cH04xlOKi5xqpJZ1Itz2e8mr95nFdUOSdPaq44x5IxHSzFYmdOE6ijTcs4U1qxl+rNt9l7DemeZFq3Rxpji79FYj8ejNfnU/DXSfkcdXRvRMd8PpbX5uzKqav9ao9mcPe6Uw0qkGo2b3dqzR6b4Vz6L0jKjZVKNVNcIOa8Y3EQs1PR0NJzrWjClUSe2U4uCS78zJpl6SjKyXYVMN0ZAZpgZJgZIIkABIEgAMGRkxYGuQVqmRk5qpGUK/FNkbIfN+nb/Hpv8A42vCT+pwaqOlD63YNX5NcePy/p84r4dynJJZJu/idNqOES8TXVYuVUx3y6KNOcGmt3muBnXTFcYly6e/Xp7kXKJ4x94dtamq0U9kk01ya3M8+Ym1ViX2FNdvXWoro5x7p7p+/Fp05nS/8l8GZafrte2eOn9cfNwdH56s5J+2su1fs2dGqozRE9zxtg6iKNTVbn+ccPOOPwy6tI0n+It0rTXdtNdmvNOHXtHTzTemrsniqpxzN2Xn7st2FvGcZcLvvs7DJFEy9VoHDvWox91qT5Wet8bI5Kendj75Pob0/hdn1RPOYmPXV9M+59KwMm7HpPiZhb0IJ7itcwsaMCsJdcCsW+IRsiEZoDJFEhEgSAAAYMjJiwNcgrXIitE0Fy5a0Ayy8z0h0DSxDTnF3imk4txefYa67dNXOHXp9ZesRPo68ZUC6LUoerHxzZlEREYhpruVV1TVVPGWmr0di9wwxyr6/RWW2m7Pg9jNdy3FcYd2i1lemub1PKecd/32KzGdGcTNarjG1021K+XgabViaKs5ehr9q0X7G5FMxOfD6uap0ZqR2J3Wy3E6pjPN4dNW7MVUziYaquHqLKpTl26rt+xw12KqJzQ+p0+1bGooijUcJ7+zzz2evg4ZYBN7fFGHpJjnDo/A26uNFfD2ujB4JJrVTlLdlsH5lfCIWPwml6VdcTMe32Q9loDRUo5uLu9uW7gdVm1uR4vC2jtGdVVHZTHKPnP3wewwWFatkb3lTK4oUbFa5l204FYS6IIqNsUGLYgMkEZIoyAkIASAA1sjJiwMWBrkgrXJBWicCDlqULhllzTwvILlqlg1wIZYSwa4BlvNFTBLgDLmngFwAw/0/kRci0YuC8Bhd50UdHJbl4Fwk1LCjhktwYzLsp0iscumEAjdGJWLbFAZpBGaAyQRkUSBIQAkABx1pzTyvtW66aIrX1k7Pbv9ns5doGUqklb0XK989m98gMeul+W/P6BctfWy9zfz2AyiU5e4/P6BcpUbq9rBcsXSIMHSBlg6IXLXKiDLW8OFyLDgyyWHCZZxoAy2xpBMtsYFRsjEDYkEJtpZK/IDB1p3ypu3Hw/ncEOuqfl32Zekt/GwG91Gn6ra4ooiNWXuP+W/fwAlVZ/lvcEOun+X5gT10/y34gTGrPK8LZ8fMDeBgRUAYsKxYEMDBgYsKxYGIGLIrWwIAASgM0BkiozQRmgMkBkgMkEZICUIElEgSEAJAA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圖片 12" descr="不可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1920" y="3429000"/>
            <a:ext cx="1764000" cy="1764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699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40" y="3140968"/>
            <a:ext cx="273751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847528" y="-99392"/>
            <a:ext cx="836327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5400" b="1" u="sng">
                <a:latin typeface="華康明體W5注音字" pitchFamily="18" charset="-120"/>
                <a:ea typeface="華康明體W5注音字" pitchFamily="18" charset="-120"/>
                <a:cs typeface="+mj-cs"/>
              </a:rPr>
              <a:t>踢</a:t>
            </a:r>
            <a:r>
              <a:rPr lang="en-US" altLang="zh-TW" sz="5400" b="1" u="sng">
                <a:latin typeface="華康明體W5注音字" pitchFamily="18" charset="-120"/>
                <a:ea typeface="華康明體W5注音字" pitchFamily="18" charset="-120"/>
                <a:cs typeface="+mj-cs"/>
              </a:rPr>
              <a:t> </a:t>
            </a:r>
            <a:r>
              <a:rPr lang="en-US" altLang="zh-TW" sz="5300" u="sng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kick)</a:t>
            </a:r>
            <a:r>
              <a:rPr lang="en-US" sz="5300" u="sng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/</a:t>
            </a:r>
            <a:r>
              <a:rPr lang="zh-TW" altLang="en-US" sz="5300" b="1" u="sng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溜</a:t>
            </a:r>
            <a:r>
              <a:rPr lang="en-US" altLang="zh-TW" sz="5300" u="sng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slide)</a:t>
            </a:r>
            <a:endParaRPr lang="en-US" sz="53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668016" y="1124744"/>
            <a:ext cx="4499992" cy="530120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3200" dirty="0"/>
          </a:p>
        </p:txBody>
      </p:sp>
      <p:sp>
        <p:nvSpPr>
          <p:cNvPr id="5" name="內容版面配置區 3"/>
          <p:cNvSpPr txBox="1">
            <a:spLocks/>
          </p:cNvSpPr>
          <p:nvPr/>
        </p:nvSpPr>
        <p:spPr>
          <a:xfrm>
            <a:off x="6168008" y="1124744"/>
            <a:ext cx="4464496" cy="5291920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zh-CN" altLang="en-US" sz="4400" dirty="0"/>
              <a:t>我喜欢踢毽子也喜欢溜冰。</a:t>
            </a:r>
            <a:endParaRPr lang="en-US" sz="54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1775520" y="1196752"/>
            <a:ext cx="432048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/>
              <a:t>你不可以随便乱踢人。</a:t>
            </a:r>
            <a:endParaRPr lang="en-US" altLang="zh-TW" sz="4000" dirty="0"/>
          </a:p>
          <a:p>
            <a:endParaRPr lang="en-US" altLang="zh-TW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7" name="AutoShape 2" descr="https://encrypted-tbn1.gstatic.com/images?q=tbn:ANd9GcR1ZzOIZf-zjid_Xo-bP9mkRuXVz9gi016Zp7-FrHlto7sIGv8flw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直線接點 8"/>
          <p:cNvCxnSpPr/>
          <p:nvPr/>
        </p:nvCxnSpPr>
        <p:spPr>
          <a:xfrm>
            <a:off x="2135560" y="3356992"/>
            <a:ext cx="3600400" cy="2808312"/>
          </a:xfrm>
          <a:prstGeom prst="line">
            <a:avLst/>
          </a:prstGeom>
          <a:ln w="203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2063552" y="3356992"/>
            <a:ext cx="3384376" cy="2880320"/>
          </a:xfrm>
          <a:prstGeom prst="line">
            <a:avLst/>
          </a:prstGeom>
          <a:ln w="203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939200"/>
            <a:ext cx="17240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52" y="3336775"/>
            <a:ext cx="2088232" cy="238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>
                <a:solidFill>
                  <a:srgbClr val="C00000"/>
                </a:solidFill>
                <a:latin typeface="華康明體W5注音字" pitchFamily="18" charset="-120"/>
                <a:ea typeface="華康明體W5注音字" pitchFamily="18" charset="-120"/>
              </a:rPr>
              <a:t>扯鈴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b="1" dirty="0"/>
              <a:t> 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扯铃</a:t>
            </a:r>
            <a:endParaRPr lang="en-US" sz="6600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5" name="內容版面配置區 4" descr="扯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79918" y="2169296"/>
            <a:ext cx="3720538" cy="39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內容版面配置區 4" descr="扯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7548" y="2565288"/>
            <a:ext cx="4156535" cy="3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抛溜溜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球</a:t>
            </a:r>
            <a:endParaRPr lang="en-US" sz="6600" dirty="0"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844824"/>
            <a:ext cx="5184576" cy="450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+mj-ea"/>
              </a:rPr>
              <a:t>示</a:t>
            </a:r>
            <a:r>
              <a:rPr lang="zh-TW" altLang="en-US" sz="6000" b="1" dirty="0">
                <a:solidFill>
                  <a:srgbClr val="C00000"/>
                </a:solidFill>
                <a:latin typeface="+mj-ea"/>
              </a:rPr>
              <a:t>範</a:t>
            </a:r>
            <a:r>
              <a:rPr lang="en-US" altLang="zh-TW" sz="60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示</a:t>
            </a:r>
            <a:r>
              <a:rPr lang="zh-TW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范</a:t>
            </a:r>
            <a:endParaRPr lang="en-US" sz="6000" b="1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4" name="內容版面配置區 3" descr="示範CP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9736" y="4005064"/>
            <a:ext cx="3744000" cy="2808000"/>
          </a:xfrm>
        </p:spPr>
      </p:pic>
      <p:pic>
        <p:nvPicPr>
          <p:cNvPr id="5" name="圖片 4" descr="老師幫同學示範上妝的過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872" y="980728"/>
            <a:ext cx="3840000" cy="2880000"/>
          </a:xfrm>
          <a:prstGeom prst="rect">
            <a:avLst/>
          </a:prstGeom>
        </p:spPr>
      </p:pic>
      <p:pic>
        <p:nvPicPr>
          <p:cNvPr id="6" name="圖片 5" descr="踢毽子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0176" y="1196752"/>
            <a:ext cx="2695796" cy="406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zh-CN" altLang="en-US" sz="4000" b="1" dirty="0">
                <a:solidFill>
                  <a:srgbClr val="C00000"/>
                </a:solidFill>
                <a:latin typeface="+mj-ea"/>
              </a:rPr>
              <a:t>如果是你，你可以示范什么给同学们看呢</a:t>
            </a:r>
            <a:r>
              <a:rPr lang="en-US" altLang="zh-CN" sz="4000" b="1" dirty="0">
                <a:solidFill>
                  <a:srgbClr val="C00000"/>
                </a:solidFill>
                <a:latin typeface="+mj-ea"/>
              </a:rPr>
              <a:t>?</a:t>
            </a:r>
            <a:endParaRPr lang="en-US" sz="4000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7528" y="1556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3600" dirty="0">
                <a:latin typeface="+mj-ea"/>
                <a:ea typeface="+mj-ea"/>
                <a:cs typeface="+mj-cs"/>
              </a:rPr>
              <a:t>示范造正确的中文句子</a:t>
            </a:r>
            <a:endParaRPr lang="en-US" sz="3600" dirty="0">
              <a:latin typeface="+mj-ea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47528" y="22139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3600" dirty="0">
                <a:latin typeface="+mj-ea"/>
                <a:ea typeface="+mj-ea"/>
                <a:cs typeface="+mj-cs"/>
              </a:rPr>
              <a:t>示范写书法</a:t>
            </a:r>
            <a:endParaRPr lang="en-US" sz="3600" dirty="0">
              <a:latin typeface="+mj-ea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47528" y="2852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3600" dirty="0">
                <a:latin typeface="+mj-ea"/>
                <a:ea typeface="+mj-ea"/>
                <a:cs typeface="+mj-cs"/>
              </a:rPr>
              <a:t>示范跳绳</a:t>
            </a:r>
            <a:endParaRPr lang="en-US" sz="3600" dirty="0">
              <a:latin typeface="+mj-ea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26840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CN" altLang="en-US" sz="3600" dirty="0">
                <a:latin typeface="+mj-ea"/>
                <a:ea typeface="+mj-ea"/>
                <a:cs typeface="+mj-cs"/>
              </a:rPr>
              <a:t>示范抛溜溜球</a:t>
            </a:r>
            <a:endParaRPr lang="en-US" sz="3600" dirty="0">
              <a:latin typeface="+mj-ea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47528" y="4014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CN" altLang="en-US" sz="3600" dirty="0">
                <a:latin typeface="+mj-ea"/>
                <a:ea typeface="+mj-ea"/>
                <a:cs typeface="+mj-cs"/>
              </a:rPr>
              <a:t>示范单手骑脚踏车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75520" y="4662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CN" altLang="en-US" sz="3600" dirty="0">
                <a:latin typeface="+mj-ea"/>
                <a:ea typeface="+mj-ea"/>
                <a:cs typeface="+mj-cs"/>
              </a:rPr>
              <a:t>示范用玻璃纸做毽子</a:t>
            </a:r>
          </a:p>
        </p:txBody>
      </p:sp>
    </p:spTree>
    <p:extLst>
      <p:ext uri="{BB962C8B-B14F-4D97-AF65-F5344CB8AC3E}">
        <p14:creationId xmlns:p14="http://schemas.microsoft.com/office/powerpoint/2010/main" val="173862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620688"/>
            <a:ext cx="7130082" cy="53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4743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王漢宗粗黑體一實陰" pitchFamily="18" charset="-120"/>
                <a:ea typeface="王漢宗粗黑體一實陰" pitchFamily="18" charset="-120"/>
              </a:rPr>
              <a:t>本週作業</a:t>
            </a:r>
            <a:endParaRPr lang="en-US" sz="6000" dirty="0">
              <a:latin typeface="王漢宗粗黑體一實陰" pitchFamily="18" charset="-120"/>
              <a:ea typeface="王漢宗粗黑體一實陰" pitchFamily="18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196752"/>
            <a:ext cx="8016919" cy="5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0717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EC90-C90F-1E0F-FB33-E18102C04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6C861-7C75-D76E-C882-0FEA501D49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9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15480" y="-171400"/>
            <a:ext cx="9001000" cy="144016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中国民俗体育活动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中明體注音" pitchFamily="82" charset="-120"/>
              <a:ea typeface="王漢宗中明體注音" pitchFamily="82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7" y="1269368"/>
            <a:ext cx="5575949" cy="54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扯鈴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2840" y="297064"/>
            <a:ext cx="5557657" cy="37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內容版面配置區 4" descr="扯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3012" y="3777952"/>
            <a:ext cx="3390900" cy="2819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1773194" y="1076544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扯铃</a:t>
            </a:r>
            <a:endParaRPr 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211162"/>
            <a:ext cx="4402832" cy="1417638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打陀螺</a:t>
            </a:r>
            <a:endParaRPr lang="en-US" sz="7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88841"/>
            <a:ext cx="3744416" cy="364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060848"/>
            <a:ext cx="3744416" cy="36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6080" y="634678"/>
            <a:ext cx="3600400" cy="1714202"/>
          </a:xfrm>
        </p:spPr>
        <p:txBody>
          <a:bodyPr>
            <a:normAutofit/>
          </a:bodyPr>
          <a:lstStyle/>
          <a:p>
            <a:r>
              <a:rPr lang="zh-CN" alt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跳绳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429001"/>
            <a:ext cx="3057526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92696"/>
            <a:ext cx="42957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204864"/>
            <a:ext cx="2664296" cy="414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2024" y="274638"/>
            <a:ext cx="4104456" cy="2506290"/>
          </a:xfrm>
        </p:spPr>
        <p:txBody>
          <a:bodyPr>
            <a:noAutofit/>
          </a:bodyPr>
          <a:lstStyle/>
          <a:p>
            <a:r>
              <a:rPr lang="zh-TW" alt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踢毽子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717032"/>
            <a:ext cx="473422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2924944"/>
            <a:ext cx="23653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620688"/>
            <a:ext cx="2175998" cy="27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51984" y="274638"/>
            <a:ext cx="4392488" cy="2506290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丟沙包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764705"/>
            <a:ext cx="35591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708921"/>
            <a:ext cx="35115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23" y="4149080"/>
            <a:ext cx="3335456" cy="2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4682" y="45184"/>
            <a:ext cx="507220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/>
          <p:nvPr/>
        </p:nvSpPr>
        <p:spPr>
          <a:xfrm>
            <a:off x="2351584" y="5373217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1.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星期六是园林中学的“中国民俗体育日”。运动场上分了五个区，每区都有示范表演和卖童玩的摊位，因此吸引了许多人。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512" y="117192"/>
            <a:ext cx="511976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2.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第一示范区是扯铃。扯铃是中国一种古老的童玩，十八世纪流传到欧洲， 叫做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diabolo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，意思是“两根棍子上的精灵”。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624" y="2204864"/>
            <a:ext cx="78790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跳繩</a:t>
            </a:r>
            <a:r>
              <a:rPr lang="zh-CN" altLang="en-US" sz="10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（跳绳）</a:t>
            </a:r>
            <a:endParaRPr lang="en-US" sz="10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3006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44624"/>
            <a:ext cx="4811778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423592" y="5445225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3.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扯铃区的两位示范老师， 用细绳子把“铃” 兜住， 然后两手交互拉扯， 绳子就拖著铃飞转起来，还发出嗡嗡的响声。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44624"/>
            <a:ext cx="525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4.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老师一边轻松地扯铃一边说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:“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这个基本动作叫‘运铃’ 。 ‘运铃’练熟了， 就可以变化出五花八门， 各种不同的招式” 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818" y="81192"/>
            <a:ext cx="4900431" cy="50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5.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然后他们开始表演抛铃。两人同时把铃抛向对方，然后用绳子接住。他们越抛越快，铃在空中飞来飞去 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: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看得大家目不转睛。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44624"/>
            <a:ext cx="515342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6.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突然，他们把绳子上下拉直，铃就顺著绳子往上溜，老师说这招叫“蚂蚁上树” ，大家觉得很好玩，都迫不及待地想试试。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蚂蚁上树</a:t>
            </a:r>
            <a:endParaRPr lang="en-US" sz="6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扯鈴-螞蟻上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03512" y="188641"/>
            <a:ext cx="1800200" cy="2691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nline Media 2" title="單鈴B1【繞線】螞蟻上樹">
            <a:hlinkClick r:id="" action="ppaction://media"/>
            <a:extLst>
              <a:ext uri="{FF2B5EF4-FFF2-40B4-BE49-F238E27FC236}">
                <a16:creationId xmlns:a16="http://schemas.microsoft.com/office/drawing/2014/main" id="{A3728614-A333-4DDC-BC60-26AFE756EC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7161" y="1988841"/>
            <a:ext cx="7201346" cy="4068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577" y="417439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TW" altLang="en-US" sz="6000" b="1" dirty="0">
                <a:solidFill>
                  <a:srgbClr val="C00000"/>
                </a:solidFill>
                <a:latin typeface="+mj-ea"/>
                <a:ea typeface="+mj-ea"/>
              </a:rPr>
              <a:t>目不转睛</a:t>
            </a:r>
            <a:endParaRPr lang="en-US" sz="6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10" y="1556792"/>
            <a:ext cx="4896544" cy="455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79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迫不及待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628801"/>
            <a:ext cx="7056784" cy="41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1624" y="5998588"/>
            <a:ext cx="6229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放学了</a:t>
            </a:r>
            <a:r>
              <a:rPr lang="en-US" altLang="zh-CN" sz="3200" dirty="0"/>
              <a:t>, </a:t>
            </a:r>
            <a:r>
              <a:rPr lang="zh-CN" altLang="en-US" sz="3200" dirty="0"/>
              <a:t>大家迫不及待搭校车回家</a:t>
            </a:r>
            <a:r>
              <a:rPr lang="en-US" altLang="zh-CN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4707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2567608" y="836712"/>
            <a:ext cx="6624736" cy="530120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2999656" y="1052737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/>
              <a:t>我们迫不及待想知道选举 </a:t>
            </a:r>
            <a:r>
              <a:rPr lang="en-US" altLang="zh-TW" sz="4800" dirty="0"/>
              <a:t>(election)</a:t>
            </a:r>
            <a:r>
              <a:rPr lang="zh-TW" altLang="en-US" sz="4800" dirty="0"/>
              <a:t>的结果。</a:t>
            </a:r>
            <a:endParaRPr lang="en-US" altLang="zh-TW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6" name="AutoShape 2" descr="https://encrypted-tbn1.gstatic.com/images?q=tbn:ANd9GcR1ZzOIZf-zjid_Xo-bP9mkRuXVz9gi016Zp7-FrHlto7sIGv8flw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996953"/>
            <a:ext cx="4032448" cy="2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黑</a:t>
            </a:r>
            <a:r>
              <a:rPr lang="zh-TW" altLang="en-US" sz="6000" dirty="0">
                <a:latin typeface="DFPKaiW5-GB5-AZ" pitchFamily="66" charset="-120"/>
                <a:ea typeface="DFPKaiW5-GB5-AZ" pitchFamily="66" charset="-120"/>
              </a:rPr>
              <a:t>板</a:t>
            </a:r>
            <a:endParaRPr lang="en-US" sz="6000" dirty="0"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681871"/>
            <a:ext cx="6768752" cy="440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6600" b="1" dirty="0">
                <a:solidFill>
                  <a:srgbClr val="C00000"/>
                </a:solidFill>
                <a:latin typeface="王漢宗中明體注音" pitchFamily="82" charset="-120"/>
                <a:ea typeface="王漢宗中明體注音" pitchFamily="82" charset="-120"/>
              </a:rPr>
              <a:t>铜板 </a:t>
            </a:r>
            <a:r>
              <a:rPr lang="en-US" altLang="zh-TW" sz="6600" dirty="0"/>
              <a:t>/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銅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板</a:t>
            </a:r>
            <a:endParaRPr lang="en-US" sz="6600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3" name="Picture 2" descr="https://encrypted-tbn0.gstatic.com/images?q=tbn:ANd9GcT0BNWLD2-eJgBaV7uplCN4HNZJSSlYaDzg_HdzNsb9enPCDHPzH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2204864"/>
            <a:ext cx="4348045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https://encrypted-tbn1.gstatic.com/images?q=tbn:ANd9GcTtqJMxd4UXyFVD8hC9bBX4NNvMIGSyOl4CYtHXxHqXM7O5Hr0r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149080"/>
            <a:ext cx="4006639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 descr="http://www.coincommunity.com/us_quarter_dollars/images/1985-washington-quar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575" y="1593096"/>
            <a:ext cx="403200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43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376" y="692696"/>
            <a:ext cx="6984000" cy="524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5820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-171400"/>
            <a:ext cx="8686800" cy="1008112"/>
          </a:xfrm>
        </p:spPr>
        <p:txBody>
          <a:bodyPr/>
          <a:lstStyle/>
          <a:p>
            <a:r>
              <a:rPr lang="zh-CN" altLang="en-US" sz="3200" dirty="0"/>
              <a:t>请问以下是什么板呢</a:t>
            </a:r>
            <a:r>
              <a:rPr lang="en-US" altLang="zh-CN" sz="3200" dirty="0"/>
              <a:t>?</a:t>
            </a:r>
            <a:endParaRPr lang="en-US" sz="3600" dirty="0"/>
          </a:p>
        </p:txBody>
      </p:sp>
      <p:pic>
        <p:nvPicPr>
          <p:cNvPr id="45058" name="Picture 2" descr="https://encrypted-tbn0.gstatic.com/images?q=tbn:ANd9GcT8h49da5av-qzJJCZIVMGdH_kzVUNsQ6JKEKGg2RT_9Vqevi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1195584"/>
            <a:ext cx="2939998" cy="1764000"/>
          </a:xfrm>
          <a:prstGeom prst="rect">
            <a:avLst/>
          </a:prstGeom>
          <a:noFill/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279576" y="2996953"/>
            <a:ext cx="1656184" cy="648072"/>
          </a:xfrm>
        </p:spPr>
        <p:txBody>
          <a:bodyPr/>
          <a:lstStyle/>
          <a:p>
            <a:pPr>
              <a:buNone/>
            </a:pPr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木板</a:t>
            </a:r>
            <a:endParaRPr lang="en-US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060" name="Picture 4" descr="http://www.clemens.com.tw/comm/upimage/p_141021_09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959346"/>
            <a:ext cx="2268000" cy="2268000"/>
          </a:xfrm>
          <a:prstGeom prst="rect">
            <a:avLst/>
          </a:prstGeom>
          <a:noFill/>
        </p:spPr>
      </p:pic>
      <p:pic>
        <p:nvPicPr>
          <p:cNvPr id="45062" name="Picture 6" descr="http://www.efcl.com.tw/uploads/product/27066c62be6a45641c66029ab756db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577" y="-4389438"/>
            <a:ext cx="3935999" cy="2952000"/>
          </a:xfrm>
          <a:prstGeom prst="rect">
            <a:avLst/>
          </a:prstGeom>
          <a:noFill/>
        </p:spPr>
      </p:pic>
      <p:sp>
        <p:nvSpPr>
          <p:cNvPr id="15" name="內容版面配置區 5"/>
          <p:cNvSpPr txBox="1">
            <a:spLocks/>
          </p:cNvSpPr>
          <p:nvPr/>
        </p:nvSpPr>
        <p:spPr>
          <a:xfrm>
            <a:off x="5159896" y="3149353"/>
            <a:ext cx="25202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天</a:t>
            </a:r>
            <a:r>
              <a:rPr lang="zh-CN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花</a:t>
            </a:r>
            <a:r>
              <a:rPr lang="zh-TW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板</a:t>
            </a:r>
            <a:endParaRPr lang="en-US" sz="32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064" name="Picture 8" descr="https://www.9x9.tw/public/files/product/sho_1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1864" y="3645025"/>
            <a:ext cx="2476500" cy="2476501"/>
          </a:xfrm>
          <a:prstGeom prst="rect">
            <a:avLst/>
          </a:prstGeom>
          <a:noFill/>
        </p:spPr>
      </p:pic>
      <p:sp>
        <p:nvSpPr>
          <p:cNvPr id="17" name="內容版面配置區 5"/>
          <p:cNvSpPr txBox="1">
            <a:spLocks/>
          </p:cNvSpPr>
          <p:nvPr/>
        </p:nvSpPr>
        <p:spPr>
          <a:xfrm>
            <a:off x="8328248" y="3068960"/>
            <a:ext cx="129614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滑板</a:t>
            </a:r>
            <a:endParaRPr lang="en-US" sz="32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6392416" y="2276872"/>
            <a:ext cx="63624" cy="58444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72" name="Picture 16" descr="http://m.leha.com/Uploads/editor/558aa327ecd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9496" y="4005064"/>
            <a:ext cx="3040534" cy="1800000"/>
          </a:xfrm>
          <a:prstGeom prst="rect">
            <a:avLst/>
          </a:prstGeom>
          <a:noFill/>
        </p:spPr>
      </p:pic>
      <p:sp>
        <p:nvSpPr>
          <p:cNvPr id="24" name="內容版面配置區 5"/>
          <p:cNvSpPr txBox="1">
            <a:spLocks/>
          </p:cNvSpPr>
          <p:nvPr/>
        </p:nvSpPr>
        <p:spPr>
          <a:xfrm>
            <a:off x="1775520" y="5877272"/>
            <a:ext cx="25202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脚底板</a:t>
            </a:r>
            <a:endParaRPr lang="en-US" sz="32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074" name="Picture 18" descr="https://encrypted-tbn1.gstatic.com/images?q=tbn:ANd9GcQP-s0iB5lE37VjEYloO9L2AP6xNkxXqu4IQ3oNx90ISfaPyFQOM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1880" y="1484784"/>
            <a:ext cx="3320624" cy="1332000"/>
          </a:xfrm>
          <a:prstGeom prst="rect">
            <a:avLst/>
          </a:prstGeom>
          <a:noFill/>
        </p:spPr>
      </p:pic>
      <p:sp>
        <p:nvSpPr>
          <p:cNvPr id="26" name="內容版面配置區 5"/>
          <p:cNvSpPr txBox="1">
            <a:spLocks/>
          </p:cNvSpPr>
          <p:nvPr/>
        </p:nvSpPr>
        <p:spPr>
          <a:xfrm>
            <a:off x="5447928" y="5877272"/>
            <a:ext cx="25202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白板</a:t>
            </a:r>
            <a:endParaRPr lang="en-US" sz="32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076" name="Picture 20" descr="http://www.hotonflooring.com.tw/images/woodwork/case2af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508" y="3969248"/>
            <a:ext cx="2553957" cy="1692000"/>
          </a:xfrm>
          <a:prstGeom prst="rect">
            <a:avLst/>
          </a:prstGeom>
          <a:noFill/>
        </p:spPr>
      </p:pic>
      <p:cxnSp>
        <p:nvCxnSpPr>
          <p:cNvPr id="29" name="直線單箭頭接點 28"/>
          <p:cNvCxnSpPr/>
          <p:nvPr/>
        </p:nvCxnSpPr>
        <p:spPr>
          <a:xfrm flipH="1">
            <a:off x="8976320" y="4293096"/>
            <a:ext cx="432048" cy="648072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內容版面配置區 5"/>
          <p:cNvSpPr txBox="1">
            <a:spLocks/>
          </p:cNvSpPr>
          <p:nvPr/>
        </p:nvSpPr>
        <p:spPr>
          <a:xfrm>
            <a:off x="8472264" y="5805264"/>
            <a:ext cx="25202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地板</a:t>
            </a:r>
            <a:endParaRPr lang="en-US" sz="32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7" grpId="0"/>
      <p:bldP spid="24" grpId="0"/>
      <p:bldP spid="26" grpId="0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>
                <a:latin typeface="標楷體" pitchFamily="65" charset="-120"/>
                <a:ea typeface="標楷體" pitchFamily="65" charset="-120"/>
              </a:rPr>
              <a:t>细绳 </a:t>
            </a:r>
            <a:r>
              <a:rPr lang="en-US" altLang="zh-TW" sz="6600" dirty="0"/>
              <a:t>/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細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繩</a:t>
            </a:r>
            <a:endParaRPr lang="en-US" sz="6600" b="1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492897"/>
            <a:ext cx="4203369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420889"/>
            <a:ext cx="3802348" cy="377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276872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3600" b="1" dirty="0">
                <a:latin typeface="王漢宗中明體注音" pitchFamily="82" charset="-120"/>
                <a:ea typeface="王漢宗中明體注音" pitchFamily="82" charset="-120"/>
              </a:rPr>
            </a:b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纟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明體注音" pitchFamily="82" charset="-120"/>
                <a:ea typeface="王漢宗中明體注音" pitchFamily="82" charset="-120"/>
              </a:rPr>
              <a:t> </a:t>
            </a: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(=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明體注音" pitchFamily="82" charset="-120"/>
                <a:ea typeface="王漢宗中明體注音" pitchFamily="82" charset="-120"/>
              </a:rPr>
              <a:t>糹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注音體（楷）" pitchFamily="18" charset="-120"/>
                <a:ea typeface="華康注音體（楷）" pitchFamily="18" charset="-120"/>
              </a:rPr>
              <a:t>絲，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注音體（楷）" pitchFamily="18" charset="-120"/>
                <a:ea typeface="華康注音體（楷）" pitchFamily="18" charset="-120"/>
              </a:rPr>
              <a:t> 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甲骨文        </a:t>
            </a: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指细丝</a:t>
            </a: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(fine silk)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。 </a:t>
            </a:r>
            <a:br>
              <a:rPr lang="en-US" altLang="zh-TW" sz="2800" dirty="0">
                <a:latin typeface="+mj-ea"/>
              </a:rPr>
            </a:br>
            <a:br>
              <a:rPr lang="en-US" altLang="zh-TW" sz="2800" dirty="0">
                <a:latin typeface="+mj-ea"/>
              </a:rPr>
            </a:br>
            <a:r>
              <a:rPr lang="zh-CN" altLang="en-US" sz="3600" dirty="0"/>
              <a:t>从纟的部首的字，多跟丝线</a:t>
            </a:r>
            <a:r>
              <a:rPr lang="en-US" altLang="zh-CN" sz="3600" dirty="0"/>
              <a:t>(silk) </a:t>
            </a:r>
            <a:r>
              <a:rPr lang="zh-CN" altLang="en-US" sz="3600" dirty="0"/>
              <a:t>、编织</a:t>
            </a:r>
            <a:r>
              <a:rPr lang="en-US" altLang="zh-CN" sz="3600" dirty="0"/>
              <a:t>(weave) </a:t>
            </a:r>
            <a:r>
              <a:rPr lang="zh-CN" altLang="en-US" sz="3600" dirty="0"/>
              <a:t>、布匹</a:t>
            </a:r>
            <a:r>
              <a:rPr lang="en-US" altLang="zh-CN" sz="3600" dirty="0"/>
              <a:t>(cloth)</a:t>
            </a:r>
            <a:r>
              <a:rPr lang="zh-CN" altLang="en-US" sz="3600" dirty="0"/>
              <a:t>有关，你还知道哪些纟的部首的字呢</a:t>
            </a:r>
            <a:r>
              <a:rPr lang="en-US" altLang="zh-CN" sz="3600" dirty="0"/>
              <a:t>?</a:t>
            </a:r>
            <a:br>
              <a:rPr lang="en-US" altLang="zh-TW" sz="2800" dirty="0">
                <a:latin typeface="+mj-ea"/>
              </a:rPr>
            </a:br>
            <a:endParaRPr lang="en-US" sz="31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91544" y="2276873"/>
            <a:ext cx="2016224" cy="648072"/>
          </a:xfrm>
        </p:spPr>
        <p:txBody>
          <a:bodyPr>
            <a:noAutofit/>
          </a:bodyPr>
          <a:lstStyle/>
          <a:p>
            <a:r>
              <a:rPr lang="zh-CN" altLang="en-US" sz="4400" dirty="0">
                <a:latin typeface="標楷體" pitchFamily="65" charset="-120"/>
                <a:ea typeface="標楷體" pitchFamily="65" charset="-120"/>
              </a:rPr>
              <a:t>絲</a:t>
            </a:r>
            <a:r>
              <a:rPr lang="zh-CN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丝</a:t>
            </a:r>
            <a:endParaRPr 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http://www.zdic.net/pic/zy/jgw/7CF8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116632"/>
            <a:ext cx="576064" cy="62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4871864" y="2348880"/>
            <a:ext cx="38164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結</a:t>
            </a:r>
            <a:r>
              <a:rPr lang="zh-CN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结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4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tie</a:t>
            </a:r>
            <a:endParaRPr lang="en-US" sz="4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991544" y="3356992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網</a:t>
            </a:r>
            <a:r>
              <a:rPr lang="zh-CN" altLang="en-US" sz="44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网</a:t>
            </a:r>
            <a:endParaRPr lang="en-US" sz="44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4907868" y="3212977"/>
            <a:ext cx="396044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縫</a:t>
            </a:r>
            <a:r>
              <a:rPr lang="zh-CN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缝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sew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4871864" y="4149080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紙</a:t>
            </a:r>
            <a:r>
              <a:rPr lang="zh-CN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纸</a:t>
            </a:r>
            <a:endParaRPr 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871864" y="5157192"/>
            <a:ext cx="496855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紋</a:t>
            </a:r>
            <a:r>
              <a:rPr lang="zh-CN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纹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pattern of silk fabric</a:t>
            </a:r>
            <a:endParaRPr 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1991544" y="4221088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線</a:t>
            </a:r>
            <a:r>
              <a:rPr lang="zh-CN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线</a:t>
            </a:r>
            <a:endParaRPr 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1991544" y="5229200"/>
            <a:ext cx="20162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綁</a:t>
            </a:r>
            <a:r>
              <a:rPr lang="zh-CN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绑</a:t>
            </a:r>
            <a:endParaRPr 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>
                <a:latin typeface="標楷體" pitchFamily="65" charset="-120"/>
                <a:ea typeface="標楷體" pitchFamily="65" charset="-120"/>
              </a:rPr>
              <a:t>橡皮</a:t>
            </a:r>
            <a:r>
              <a:rPr lang="zh-TW" altLang="en-US" sz="6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</a:t>
            </a:r>
            <a:r>
              <a:rPr lang="en-US" altLang="zh-TW" dirty="0"/>
              <a:t>/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橡皮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圈</a:t>
            </a:r>
            <a:endParaRPr lang="en-US" sz="6600" b="1" dirty="0">
              <a:solidFill>
                <a:srgbClr val="C0000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47106" name="Picture 2" descr="http://i.epochtimes.com/assets/uploads/2013/11/1311162231181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488" y="2348880"/>
            <a:ext cx="4512000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內容版面配置區 6" descr="橡皮圈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1504" y="1958181"/>
            <a:ext cx="4032000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圈紧 </a:t>
            </a:r>
            <a:r>
              <a:rPr lang="en-US" altLang="zh-TW" sz="6600" dirty="0"/>
              <a:t>/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圈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緊</a:t>
            </a:r>
            <a:endParaRPr lang="en-US" sz="6600" dirty="0"/>
          </a:p>
        </p:txBody>
      </p:sp>
      <p:pic>
        <p:nvPicPr>
          <p:cNvPr id="4" name="內容版面配置區 3" descr="緊橡皮圈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1164" y="1754981"/>
            <a:ext cx="5321300" cy="42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橡皮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824" y="1953256"/>
            <a:ext cx="2835000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1524000" y="0"/>
            <a:ext cx="9144000" cy="6858000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4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圈</a:t>
            </a:r>
            <a:r>
              <a:rPr lang="en-US" altLang="zh-TW" sz="28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(circle)-</a:t>
            </a:r>
            <a:r>
              <a:rPr lang="en-US" altLang="zh-TW" sz="3600" b="1" dirty="0">
                <a:solidFill>
                  <a:srgbClr val="00B05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noun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zh-TW" altLang="en-US" sz="4800" dirty="0"/>
              <a:t> 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  <a:sym typeface="Symbol"/>
              </a:rPr>
              <a:t>e.g.,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  <a:sym typeface="Symbol"/>
              </a:rPr>
              <a:t> 橡皮圈可以用来绑头发。</a:t>
            </a:r>
            <a:endParaRPr lang="en-US" sz="400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400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400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40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pic>
        <p:nvPicPr>
          <p:cNvPr id="49154" name="Picture 2" descr="http://fsv.money01.com.tw/cmstatic/notes/capture/236684/20150810120721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255" y="1916832"/>
            <a:ext cx="6757113" cy="3500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1340769"/>
            <a:ext cx="5629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532467" y="0"/>
            <a:ext cx="9144000" cy="685800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endParaRPr lang="en-US" altLang="zh-TW" sz="2200" b="1" u="sng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  <a:p>
            <a:r>
              <a:rPr lang="zh-TW" altLang="en-US" sz="73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圈</a:t>
            </a:r>
            <a:r>
              <a:rPr lang="en-US" altLang="zh-TW" sz="51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mark </a:t>
            </a:r>
            <a:r>
              <a:rPr lang="zh-TW" altLang="en-US" sz="51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  <a:r>
              <a:rPr lang="en-US" altLang="zh-TW" sz="51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with  circle ; to encircle )-</a:t>
            </a:r>
            <a:r>
              <a:rPr lang="en-US" altLang="zh-TW" sz="6500" b="1" dirty="0">
                <a:solidFill>
                  <a:srgbClr val="00B05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verb</a:t>
            </a:r>
            <a:r>
              <a:rPr lang="en-US" altLang="zh-TW" sz="65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4000" dirty="0"/>
              <a:t>  </a:t>
            </a:r>
            <a:r>
              <a:rPr lang="en-US" altLang="zh-TW" sz="6500" dirty="0">
                <a:latin typeface="Times New Roman" pitchFamily="18" charset="0"/>
                <a:cs typeface="Times New Roman" pitchFamily="18" charset="0"/>
                <a:sym typeface="Symbol"/>
              </a:rPr>
              <a:t>e.g., </a:t>
            </a:r>
            <a:r>
              <a:rPr lang="zh-CN" altLang="en-US" sz="6500" dirty="0">
                <a:latin typeface="+mj-ea"/>
                <a:ea typeface="+mj-ea"/>
                <a:cs typeface="Times New Roman" pitchFamily="18" charset="0"/>
                <a:sym typeface="Symbol"/>
              </a:rPr>
              <a:t>读课文时，请你把不会的地方圈起来。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4000" dirty="0"/>
          </a:p>
          <a:p>
            <a:pPr marL="342900" indent="-342900">
              <a:spcBef>
                <a:spcPct val="20000"/>
              </a:spcBef>
            </a:pPr>
            <a:endParaRPr lang="en-US" altLang="zh-TW" sz="4000" dirty="0"/>
          </a:p>
          <a:p>
            <a:pPr marL="342900" indent="-342900">
              <a:spcBef>
                <a:spcPct val="20000"/>
              </a:spcBef>
            </a:pPr>
            <a:endParaRPr lang="en-US" altLang="zh-TW" sz="4000" dirty="0"/>
          </a:p>
          <a:p>
            <a:pPr marL="342900" indent="-342900">
              <a:spcBef>
                <a:spcPct val="20000"/>
              </a:spcBef>
            </a:pPr>
            <a:r>
              <a:rPr lang="en-US" altLang="zh-TW" sz="4000" dirty="0"/>
              <a:t>  </a:t>
            </a:r>
          </a:p>
          <a:p>
            <a:r>
              <a:rPr lang="zh-TW" altLang="en-US" sz="4000" dirty="0"/>
              <a:t> </a:t>
            </a:r>
            <a:r>
              <a:rPr lang="en-US" altLang="zh-TW" sz="4000" dirty="0"/>
              <a:t> </a:t>
            </a:r>
          </a:p>
          <a:p>
            <a:endParaRPr lang="en-US" altLang="zh-TW" sz="4000" dirty="0"/>
          </a:p>
          <a:p>
            <a:endParaRPr lang="en-US" altLang="zh-TW" sz="4000" dirty="0"/>
          </a:p>
          <a:p>
            <a:endParaRPr lang="en-US" altLang="zh-TW" sz="6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6500" dirty="0">
                <a:latin typeface="Times New Roman" pitchFamily="18" charset="0"/>
                <a:cs typeface="Times New Roman" pitchFamily="18" charset="0"/>
              </a:rPr>
              <a:t>e.g.,</a:t>
            </a:r>
            <a:r>
              <a:rPr lang="zh-TW" altLang="en-US" sz="6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6500" dirty="0">
                <a:latin typeface="Times New Roman" pitchFamily="18" charset="0"/>
                <a:cs typeface="Times New Roman" pitchFamily="18" charset="0"/>
              </a:rPr>
              <a:t>妈妈用橡皮圈把饼乾袋子的开口处圈紧 。 </a:t>
            </a:r>
            <a:endParaRPr lang="en-US" altLang="zh-TW" sz="65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4000" dirty="0"/>
          </a:p>
          <a:p>
            <a:pPr marL="342900" indent="-342900">
              <a:spcBef>
                <a:spcPct val="20000"/>
              </a:spcBef>
            </a:pPr>
            <a:endParaRPr lang="en-US" sz="4000" dirty="0"/>
          </a:p>
          <a:p>
            <a:pPr marL="342900" indent="-342900">
              <a:spcBef>
                <a:spcPct val="20000"/>
              </a:spcBef>
            </a:pPr>
            <a:endParaRPr lang="en-US" sz="4000" dirty="0"/>
          </a:p>
          <a:p>
            <a:pPr marL="342900" indent="-342900">
              <a:spcBef>
                <a:spcPct val="20000"/>
              </a:spcBef>
            </a:pPr>
            <a:r>
              <a:rPr lang="en-US" sz="4000" dirty="0"/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TW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pic>
        <p:nvPicPr>
          <p:cNvPr id="7" name="內容版面配置區 3" descr="緊橡皮圈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064" y="4365104"/>
            <a:ext cx="2317109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4079776" y="2348880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29531" y="1997224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63952" y="2357264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1904" y="2691078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6160" y="1997224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6600" dirty="0">
                <a:latin typeface="標楷體" pitchFamily="65" charset="-120"/>
                <a:ea typeface="標楷體" pitchFamily="65" charset="-120"/>
              </a:rPr>
              <a:t>瓶盖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瓶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蓋</a:t>
            </a:r>
            <a:endParaRPr lang="en-US" sz="6600" dirty="0"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772816"/>
            <a:ext cx="723786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856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6600" dirty="0">
                <a:latin typeface="標楷體" pitchFamily="65" charset="-120"/>
                <a:ea typeface="標楷體" pitchFamily="65" charset="-120"/>
                <a:cs typeface="+mj-cs"/>
              </a:rPr>
              <a:t>膝盖</a:t>
            </a:r>
            <a:r>
              <a:rPr lang="en-US" altLang="zh-TW" sz="6600" dirty="0">
                <a:latin typeface="DFKai-SB" panose="03000509000000000000" pitchFamily="65" charset="-120"/>
                <a:ea typeface="DFKai-SB" panose="03000509000000000000" pitchFamily="65" charset="-120"/>
                <a:cs typeface="+mj-cs"/>
              </a:rPr>
              <a:t>/</a:t>
            </a:r>
            <a:r>
              <a:rPr lang="zh-TW" altLang="en-US" sz="6600" dirty="0">
                <a:latin typeface="DFPKaiW5-GB5-AZ" pitchFamily="66" charset="-120"/>
                <a:ea typeface="DFPKaiW5-GB5-AZ" pitchFamily="66" charset="-120"/>
              </a:rPr>
              <a:t>膝</a:t>
            </a:r>
            <a:r>
              <a:rPr lang="zh-TW" altLang="en-US" sz="66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  <a:cs typeface="+mj-cs"/>
              </a:rPr>
              <a:t>蓋</a:t>
            </a:r>
            <a:endParaRPr lang="en-US" sz="6600" dirty="0">
              <a:latin typeface="DFPKaiW5-GB5-AZ" pitchFamily="66" charset="-120"/>
              <a:ea typeface="DFPKaiW5-GB5-AZ" pitchFamily="66" charset="-120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340769"/>
            <a:ext cx="6376278" cy="4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386" y="980728"/>
            <a:ext cx="6808959" cy="57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王漢宗粗黑體一實陰" pitchFamily="18" charset="-120"/>
                <a:ea typeface="王漢宗粗黑體一實陰" pitchFamily="18" charset="-120"/>
              </a:rPr>
              <a:t>本</a:t>
            </a:r>
            <a:r>
              <a:rPr lang="zh-CN" altLang="en-US" sz="6000" dirty="0">
                <a:latin typeface="王漢宗粗黑體一實陰" pitchFamily="18" charset="-120"/>
                <a:ea typeface="王漢宗粗黑體一實陰" pitchFamily="18" charset="-120"/>
              </a:rPr>
              <a:t>周</a:t>
            </a:r>
            <a:r>
              <a:rPr lang="zh-TW" altLang="en-US" sz="6000" dirty="0">
                <a:latin typeface="王漢宗粗黑體一實陰" pitchFamily="18" charset="-120"/>
                <a:ea typeface="王漢宗粗黑體一實陰" pitchFamily="18" charset="-120"/>
              </a:rPr>
              <a:t>作业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600" y="2060848"/>
            <a:ext cx="78790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扯鈴</a:t>
            </a:r>
            <a:r>
              <a:rPr lang="zh-CN" altLang="en-US" sz="10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（扯铃）</a:t>
            </a:r>
            <a:endParaRPr lang="en-US" sz="10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0248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476672"/>
            <a:ext cx="8190146" cy="6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3ED8-A105-D47E-1995-5AD5D84C9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CED89-E226-E15D-AEB4-334ED0FF2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388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15480" y="-171400"/>
            <a:ext cx="9001000" cy="144016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中国民俗体育活动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中明體注音" pitchFamily="82" charset="-120"/>
              <a:ea typeface="王漢宗中明體注音" pitchFamily="82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7" y="1269368"/>
            <a:ext cx="5575949" cy="54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4682" y="45184"/>
            <a:ext cx="507220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/>
          <p:nvPr/>
        </p:nvSpPr>
        <p:spPr>
          <a:xfrm>
            <a:off x="2351584" y="5373217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1.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星期六是园林中学的“中国民俗体育日”。运动场上分了五个区，每区都有示范表演和卖童玩的摊位，因此吸引了许多人。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512" y="117192"/>
            <a:ext cx="511976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2.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第一示范区是扯铃。扯铃是中国一种古老的童玩，十八世纪流传到欧洲， 叫做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diabolo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，意思是“两根棍子上的精灵”。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44624"/>
            <a:ext cx="4811778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423592" y="5445225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3.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扯铃区的两位示范老师， 用细绳子把“铃” 兜住， 然后两手交互拉扯， 绳子就拖著铃飞转起来，还发出嗡嗡的响声。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44624"/>
            <a:ext cx="525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4.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老师一边轻松地扯铃一边说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:“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这个基本动作叫‘运铃’ 。 ‘运铃’练熟了， 就可以变化出五花八门， 各种不同的招式” 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818" y="81192"/>
            <a:ext cx="4900431" cy="50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5.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然后他们开始表演抛铃。两人同时把铃抛向对方，然后用绳子接住。他们越抛越快，铃在空中飞来飞去 </a:t>
            </a:r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: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看得大家目不转睛。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44624"/>
            <a:ext cx="515342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6. </a:t>
            </a:r>
            <a:r>
              <a:rPr lang="zh-CN" altLang="en-US" sz="2400" dirty="0">
                <a:latin typeface="Times New Roman" pitchFamily="18" charset="0"/>
                <a:ea typeface="DFBiaoKaiShu-B5" panose="03000509000000000000" pitchFamily="65" charset="-120"/>
                <a:cs typeface="Times New Roman" pitchFamily="18" charset="0"/>
              </a:rPr>
              <a:t>突然，他们把绳子上下拉直，铃就顺著绳子往上溜，老师说这招叫“蚂蚁上树” ，大家觉得很好玩，都迫不及待地想试试。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206" y="45184"/>
            <a:ext cx="520208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7.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第二区是陀螺。大家把细绳子盘在陀螺上，手指扣住绳子的一头，往前一抛再往后一拉， 陀螺就在地上转起来了。</a:t>
            </a:r>
            <a:endParaRPr lang="en-US" sz="2400" dirty="0">
              <a:latin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736" y="908720"/>
            <a:ext cx="703268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10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410" y="45184"/>
            <a:ext cx="494385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8.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第三区是跳绳，有长绳、有短绳；有单脚跳、转身跳，还有两个人把腿绑在一起的“两人三脚跳” ，花样很多、热闹得很</a:t>
            </a:r>
            <a:r>
              <a:rPr lang="en-US" altLang="zh-CN" sz="2400" dirty="0">
                <a:latin typeface="+mn-ea"/>
                <a:cs typeface="Times New Roman" pitchFamily="18" charset="0"/>
              </a:rPr>
              <a:t>!</a:t>
            </a:r>
            <a:endParaRPr lang="en-US" sz="2400" dirty="0">
              <a:latin typeface="+mn-e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14" y="45184"/>
            <a:ext cx="513966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9.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第四区是踢毽子。踢毽子招式多、动作美，初学者先用板拍练习， 好像打羽毛球一般。 各色毽子在空中飞舞， 好看极了</a:t>
            </a:r>
            <a:r>
              <a:rPr lang="en-US" altLang="zh-CN" sz="2400" dirty="0">
                <a:latin typeface="+mn-ea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拍毽子板</a:t>
            </a:r>
            <a:endParaRPr lang="en-US" sz="6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628801"/>
            <a:ext cx="6343650" cy="45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4288" y="45184"/>
            <a:ext cx="4984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10.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第五区是丢沙包。五个人围成一圈坐在地上玩。沙包是用方块的布缝成小口袋，装进米、豆子或沙子， 再把袋口缝好就完成了。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11.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沙包最简单的玩法是</a:t>
            </a:r>
            <a:r>
              <a:rPr lang="en-US" altLang="zh-CN" sz="2400" dirty="0">
                <a:latin typeface="+mn-ea"/>
                <a:cs typeface="Times New Roman" pitchFamily="18" charset="0"/>
              </a:rPr>
              <a:t>: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抓起一个沙包往上抛， 用同一隻手马上再抓起另一个沙包， 然后再翻手接住空中落下的那个沙包，如果接不住就换人玩。</a:t>
            </a:r>
            <a:endParaRPr lang="en-US" sz="2400" dirty="0"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44624"/>
            <a:ext cx="490227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537321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  <a:cs typeface="Times New Roman" pitchFamily="18" charset="0"/>
              </a:rPr>
              <a:t>12. 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友友的爷爷玩得最起劲儿。他说“小石子、 花生、 糖果都能替代沙包， 这就是童玩的特色</a:t>
            </a:r>
            <a:r>
              <a:rPr lang="en-US" altLang="zh-CN" sz="2400" dirty="0">
                <a:latin typeface="+mn-ea"/>
                <a:cs typeface="Times New Roman" pitchFamily="18" charset="0"/>
              </a:rPr>
              <a:t>:</a:t>
            </a:r>
            <a:r>
              <a:rPr lang="zh-CN" altLang="en-US" sz="2400" dirty="0">
                <a:latin typeface="+mn-ea"/>
                <a:cs typeface="Times New Roman" pitchFamily="18" charset="0"/>
              </a:rPr>
              <a:t>简易、 有趣和健身， 非常值得提倡。 ”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124" y="44624"/>
            <a:ext cx="495714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-27384"/>
            <a:ext cx="9144000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1. 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说说看园林中学的“中国民俗体育日”是怎样的情形</a:t>
            </a:r>
            <a:r>
              <a:rPr lang="en-US" altLang="zh-CN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en-US" altLang="zh-CN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2. 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扯铃裡的“蚂蚁 上  </a:t>
            </a:r>
          </a:p>
          <a:p>
            <a:pPr>
              <a:buNone/>
            </a:pP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 树”是什么</a:t>
            </a:r>
            <a:r>
              <a:rPr lang="en-US" altLang="zh-CN" sz="4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172" y="3584402"/>
            <a:ext cx="33623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0"/>
            <a:ext cx="8964488" cy="4365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说说看沙包的玩法。</a:t>
            </a:r>
          </a:p>
          <a:p>
            <a:pPr>
              <a:buNone/>
            </a:pP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友友的爷爷认为童玩的特色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(feature)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是什么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3212977"/>
            <a:ext cx="31242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752" y="3243412"/>
            <a:ext cx="30956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朝</a:t>
            </a:r>
            <a:r>
              <a:rPr lang="en-US" altLang="zh-TW" sz="6000" b="1" dirty="0" err="1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cháo</a:t>
            </a:r>
            <a:r>
              <a:rPr lang="en-US" altLang="zh-TW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 </a:t>
            </a:r>
            <a:r>
              <a:rPr lang="zh-TW" altLang="en-US" sz="5400" b="1" dirty="0">
                <a:solidFill>
                  <a:srgbClr val="0070C0"/>
                </a:solidFill>
                <a:latin typeface="王漢宗中明體破音一" pitchFamily="82" charset="-120"/>
                <a:ea typeface="王漢宗中明體破音一" pitchFamily="82" charset="-120"/>
              </a:rPr>
              <a:t> </a:t>
            </a:r>
            <a:endParaRPr lang="en-US" dirty="0"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0"/>
            <a:ext cx="889248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5400" dirty="0">
                <a:latin typeface="+mj-ea"/>
                <a:ea typeface="+mj-ea"/>
                <a:cs typeface="Times New Roman" pitchFamily="18" charset="0"/>
              </a:rPr>
              <a:t> 小美</a:t>
            </a:r>
            <a:r>
              <a:rPr lang="zh-CN" altLang="en-US" sz="5400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朝着</a:t>
            </a:r>
            <a:r>
              <a:rPr lang="zh-CN" altLang="en-US" sz="5400" dirty="0">
                <a:latin typeface="+mj-ea"/>
                <a:ea typeface="+mj-ea"/>
                <a:cs typeface="Times New Roman" pitchFamily="18" charset="0"/>
              </a:rPr>
              <a:t>妈妈开心地跑过来。</a:t>
            </a:r>
            <a:endParaRPr lang="en-US" sz="54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636913"/>
            <a:ext cx="5328592" cy="387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312024" y="-27384"/>
            <a:ext cx="4320480" cy="6957392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朝</a:t>
            </a:r>
            <a:r>
              <a:rPr lang="en-US" altLang="zh-TW" sz="4000" b="1" dirty="0" err="1">
                <a:solidFill>
                  <a:srgbClr val="C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cháo</a:t>
            </a:r>
            <a:r>
              <a:rPr lang="en-US" altLang="zh-TW" sz="4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 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524000" y="-27384"/>
            <a:ext cx="4644008" cy="6885384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朝</a:t>
            </a:r>
            <a:r>
              <a:rPr lang="en-US" altLang="zh-CN" sz="6000" b="1" dirty="0" err="1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zhāo</a:t>
            </a:r>
            <a:r>
              <a:rPr lang="en-US" altLang="zh-CN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zh-CN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朝阳</a:t>
            </a:r>
            <a:r>
              <a:rPr lang="en-US" altLang="zh-CN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:</a:t>
            </a:r>
            <a:r>
              <a:rPr lang="zh-CN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初出的太阳</a:t>
            </a:r>
            <a:endParaRPr lang="en-US" sz="4400" dirty="0"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03512" y="5373216"/>
            <a:ext cx="25202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王漢宗中明體破音一" pitchFamily="82" charset="-120"/>
              <a:cs typeface="Times New Roman" pitchFamily="18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348536" y="980728"/>
            <a:ext cx="421196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你朝这方向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(direction)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走两条街，就可以看到那座公园；它就在你的左手边。 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6151" name="Picture 7" descr="http://blog.roodo.com/mimi_shen/dff0f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456" y="422108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501008"/>
            <a:ext cx="41386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664" y="1988841"/>
            <a:ext cx="55707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0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玩沙包</a:t>
            </a:r>
            <a:endParaRPr lang="en-US" sz="14000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28938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卷</a:t>
            </a:r>
            <a:r>
              <a:rPr lang="zh-TW" altLang="en-US" sz="6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起來</a:t>
            </a:r>
            <a:r>
              <a:rPr lang="en-US" altLang="zh-TW" sz="6000" b="1" dirty="0">
                <a:latin typeface="DFPKaiW5-GB5-AZ" pitchFamily="66" charset="-120"/>
                <a:ea typeface="DFPKaiW5-GB5-AZ" pitchFamily="66" charset="-120"/>
              </a:rPr>
              <a:t>/</a:t>
            </a:r>
            <a:r>
              <a:rPr lang="zh-CN" altLang="en-US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  <a:t>卷</a:t>
            </a:r>
            <a:r>
              <a:rPr lang="zh-TW" altLang="en-US" sz="6000" dirty="0">
                <a:solidFill>
                  <a:srgbClr val="002060"/>
                </a:solidFill>
                <a:latin typeface="DFPKaiW5-GB5-AZ" pitchFamily="66" charset="-120"/>
                <a:ea typeface="DFPKaiW5-GB5-AZ" pitchFamily="66" charset="-120"/>
              </a:rPr>
              <a:t>起來</a:t>
            </a:r>
            <a:endParaRPr lang="en-US" sz="6000" dirty="0">
              <a:solidFill>
                <a:srgbClr val="002060"/>
              </a:solidFill>
              <a:latin typeface="DFPKaiW5-GB5-AZ" pitchFamily="66" charset="-120"/>
              <a:ea typeface="DFPKaiW5-GB5-AZ" pitchFamily="66" charset="-120"/>
            </a:endParaRPr>
          </a:p>
        </p:txBody>
      </p:sp>
      <p:sp>
        <p:nvSpPr>
          <p:cNvPr id="47106" name="AutoShape 2" descr="data:image/jpeg;base64,/9j/4AAQSkZJRgABAQAAAQABAAD/2wCEAAkGBxITEhUSExMVFRUXGBcVFRgXFRgVFRYYFRUXFhUVFRUYHSggGBolHRUVITEhJSkrLi4uGB8zODMsNygtLisBCgoKDg0OFxAQGi0dHR0tLS0tLS0tLS0tLS0tLS0tLS0tLS0tLS0tLS0tLS0tLS0tLS0tLS0rLS0tLSstLSs3Lf/AABEIALcBEwMBIgACEQEDEQH/xAAcAAABBQEBAQAAAAAAAAAAAAAEAAIDBQYBBwj/xAA8EAABBAAEAggDBAoDAQEAAAABAAIDEQQSITEFQQYTIlFhcYGRMqGxI8HR8AcUM0JSYnKCsuEVQ5LxJP/EABgBAQEBAQEAAAAAAAAAAAAAAAECAAME/8QAIREBAQACAwEAAwADAAAAAAAAAAECERIhMUEDE1EyYXH/2gAMAwEAAhEDEQA/APMgE4LicApS6AupLrQimHALtJLloUcE8BMapWhBhwC6uJwRpZ7GqYMTGNU7ApqoiypEKVzVwNQTGsTsimaxdyoVpDkThGpg1SMYsZA4jThGvR+E8IwpiGZrSa5qSTo5gzsAPI0o5N0826tNyr0KTohhzs4j+5QO6ExnaQ/JbnCwwau5VtD0J7pD8kw9CHcpPktyjMeGrhYtgehEn8Y9v9pruhUv8Q9luULHFiYWLXP6Gz8i35qCTohiO5vunlAyrmphajcVh3McWuFEIctVRNiLKu5VMGJuRUERYllUpCbSwRZElKksyiAT1wJWuzyugKVjUxgUhKKqOFINTmhTtagxE1iIZGnMgJ2BPojYOHynZhU2yLkB9UutjVwzgsx/dpFwdG38yAud/LjPq+NUjI1JlV+eCsb8T1X9fh2kiiaU/sl8Vx0AyrrISeR9lb8MxUbnUGClroHxubWRoHkEZfk0ZHnwYniInkfZehQ4aAfuhERwx8gFP7YrTzlmDkOzHH+0omPg852id7V9V6K1o7gopsWQCB9EftjAeE4KTqwHCj5hNxPDZi7slteZQxkm7RMh8BslwSZ7jbnE+pW5z+DVETYGZgvMPmmMbN3ojGS5pAEe1oVTtt6VYfOE4Ymcd6tMi71aeI2rRxCYbgrjuOObvYVn1aruMwDJdI4nZDj570fhOIOeFk2M/Oi03CYeyi4swXSJtzvVU5i3XFOjmeQuvdBu6JmrtVjlNGsiAlSLxWHyOLe5Dlq6oR5UwtRAauOYswfKkpci6sGaKTV0hIBdnlStC0PC+HR9UXyCydlRRhei9E+GxTQnrSQ0dy4/kt1064MRi3saQGsAtPZMc4bQC1T+FcK6w3iHuo/C1pJHhoFdcLbw9v7OGaQ+MbvvpTfFSdqvB4emim35BWmHw7+TD7K+ixjv+vBu/uIb+KIbNijtHEzzdf3Bef8AVL7XXlYp4eGzH91Ejgkx7grAuxH708TfIfiUNJiYx+0xvoC0fRM/Bj/K3Oq2boU55t8teVKGLoBg2fHKT5ur6Kz/AF3Bc5Xyf3OKHm6QYKN2UQknyH3rrJIm3aKPgfDY3aSa9zST9NVoOFR4bURscf6muH+Sp8J0sY4kMgArma+5C8a6ZTRUGMYL77Kdwdlx97WzODW5fD7wqsY4jmqHjvHZZn5nnWq00Cfw1ziNVxuH1Uy+NPhsc7mUS2cOVDhX6qVkpBRMVSljJu04Wp+CO0KrJhnkptknkFq+C8CLW/aGvDmrmLclZLL2rRcU5PNXTeAQE3qT5lRz8AI1j9iunGo5QAzEEIuHEg7oGfDvZ8bSPoow9Zl2EPjcPnbSgw2I5FGSHslOmZ+bBFuv3K+4W3s+iqHg668+9XWG0j9FOip+JcSLXkI3h02dpKyOPxOaVw03Wq4MPs/Rc5irbE8Zb9s9A5VZ8ZH2rlXrvPBTQxItTiVy1WgZkST7XEBlQ1SNYos6ex66vKIApbbovxf9XYQWZwfGlh2uWu4XDcYK55OuI3F9ORGSI8JGD3k/gEMenmMds2OMeDbPzKpOKQESbKSSPbvW1BuuY7pbjXO/bvA8KH0CBk41OfilkPm8/ih8XC7MdFFlTpO6tsHK93xWfM2jYwgeGsd6KzYxRYuHxOINhLETW8dkkqRrE1g7fP0U6WseBDUobpSxxLaRnBBTnBM6TCgCps7V8ZibWlZ8LzVXJRYaNh3VlHM0aIEgqMJ7GkmhuUyMhW/A4BZkOwWihvD8GyAZiLe5WUNkZnnXkFWYWQyOc+wQNlY8LiEhEhBFbA/gusTVphmOcAay+CsIm1sh2yKVsi6RFOnY06OFqgx3CmnVgy/RaDrRzUYnbdALWbHbHSYV7NwpY5uyQtYdRqBXiqrGcNY7Y5SfYqLiuZMwH7CjurlxqI+SEm4LPHqW5m97fvCJxRqI+X3KbFbefguMjiQazFbrhTfs/RZTAtzXoPi9VtMCyo/RTIbWE4v+1cq2ZWXGP2r/ADVc8WukaoC5K1wrhKpLtpJtpJ0GaY1OpRtcnAK3mEsW+6OR5oQvP416D0LdcJHcuec6dcFfx6CpAVEwXpkI8VcdIoqc0/ndOibma3RBZTiEJDiEzB4Zt6hWHSDsO2tCRvtncU/EfRjHNGmyMiiBFrP6+K0HBCSCCpsXKkdDoVDAynCzS13CeCxTW3riHVdZPDWiTrRTJujPVuqR58CG2D3aXpz9itralPwv9oa1CZ0vbUQd4rYcB4LASQ8OMg11JAcwmg5o0raiD9CCrCbBYUgCSAFpdk7bcwsc6JOm+vgtwbk8UZiuz3FPgZI/4Wvd/S0u+gXvEHDIGfBDEzuyxtb9AiwAFuA28l4PwjFObrBIPNpb/lS2WH4G8w9WWltjXUWtSSuZkzCHlWa4L0ekhJFtLTtqb+isWtA029h8iVZPmAFnQd/4oDHTtcwOaGkXRJoactTt/sKpINk45aOhadnUTR520ap+Gm7WR4APIjbyKghxOb7MubqKblJOUjUHYBUuKxDsjiKBjOamtcSKNPzEAtA0JvT4DpzSzX9U3uSdE06UgeHY3rIw7Y7EajUeeqn6y9CsDJmhpFHfy5ctE2UAgkAj+IEbjmQCmtkvskgctCdD3Xr868kAcX1bjbi6rG1ed2VjOxcOMyEAgiN3w3y8DXJVHSlro+0NYn6O/kcdj5FSYlwzdWNWub1kZ7iKoGgXH07in4OX9YgfDKKdRa4c61Ad56e4UZTcVOmXwmHyCjzOh5FaXDj7P0Wf4Jdugf8AFG7L6DZa5mG7HoueHZrzLin7V/mgJGKx4sPtXjxQAOishXBROapZN01gVRKLKkpjGklmbbEu5VMoS7VW857FtugEth7VhgVregMlSlveFOXisb20vSKK2A9yr+H4b99zzXIX9yveMRXGVWcKrKdNQo+Ol9AdI8FZa5Ugwbm6nZanjIJZYFkclQkyE1lPqmOdAgG/hV9wPCEW4jdDYB4aSJB5K6wuOY45WhanEVh5Cxwe3QtNha3jD+sw/WsFkAPAujprV1ofzrsso+hutB0cxQfE5l/CSPR3+7RFqo8SkY6OchpYxzmvLSbDXODH23mBlOt+NULV9xWK3hwYZL0oODdLAcbym9K0JA371lcQyQSOiFGPd7XOAFSFweKEdiyH8z6Xpa4KdsuCa2V1llxPJy2TE8xOIDtC4gEgEbuCtifjZfgy3LGd3dt5c2nRtZRoZmlmagdHHewTpocUHta9ptrgHNPeHCwfYrFYTFfaERskDXMIDYpw5xMRNukeTWdwfycT2BrRV5wiWo3xjsmNzmgWHZWuAka3TcND8v8AYsy7dKh3Y+MbvaP7gszxiWCOjJI6Vx2bnAHdZr4RZ/8AqqP+Xhafhhq9iHOI237fny/3k3OS6b9kzXDQhw8CCq/CY1r3Pjc4vJsUQABQojYHfW69bVRwbjUEjw2OMMfzIoNregdCTWtVyPdaIxuNEcozyu+IZWg0aNuOhcA8UHNoAkaULGo1v2AG4wMecrHBwvSy7KeYqh81Pj5QZ2EAFkrS+iGnXLoGhxAzXrZNdrbVXbntbmdoL1cSaGgqyfABZ7plC3qWuodh/iPjuxbdbLg0eqVH9FsW5kskD3Ak6gAgnsUzUWa7Iadzv6qzxuPjilt73NzCx2uzppVeixeHniixcbo6a0kCmRyRsu8rmND+VOjNjQ2e9XPTcfZNflstJbYNEAts+nYrzIKKN9NDi8ToHhwbetluujSdDXdy02U7RG49ZQNitR93esn0e4sXwva6xkFi9dKOmzti12lHyVpgOIDI63ueWEkmhsXOAy0ACBlI9ENEnSSL7HNGS0xnMMpy6HRwutBqqPhuNjixTS14yyiq6wyG96LyAcwtpo38e6sI5gWPjvNEXGLU6tz6VZHaHbbr9dFjMZO8xNccofHILcZCZHG6rqwKDLyjT+CllNdxKPq8Y2QbSN1/qZQPyIWxa77O/BZPFPEscUg/ld/6FH6rSg1B/aueP+VN8eZcUdczz3uKDjj3ClmNku/mP1XM3aVkBi401uo8lPOaJCr3ktd5qom1P1qSXVg6rqRtnXupRNUDpLT2PV6efYlgV50SxNYhvjos4+dT8NxmSRru4hFipe3tWLZbHDwWe4ZLlJG2/d581dYfEBzGnvA+izoOWUgjmucdasp9WmiqXEyWd1dTQmtq0WX/AFWTOQTzWiMuksjwDrqp8Fie2ABuhHYTbVWOEwLCQM9FKZV8MPmAR3AIBFIQD8Qr1Go+hSw0NNA3RDGUQe42pdVR0lkdFPmaHEObdNjdJetOsM1GtEHYdr+KxVQRNeJ45TkLh1zCWZns68Oiy9m8rszBdXRruBFx0vnOWNw+LOGjxJc0hvgTWW/5u5UOA4i7r4nh2UuE0VspxGjJBQohxAZJsCDrRKueNVpNjnyxRTSuaQ6VuWKSLMAXRU6yAAWNDnOyka5Piuqs+CYp3W25pZnjsDqnRNHVuDhQdu49c4nQEVR2s5zD477JzWuL8r5TG3qJZA4Oe546xzRlitrw3YVqTY0FhhsQc0Emed4e6wZXRgU+N4ysa2nHVzTdHQb665lX0sxcbcRIS0Egt7NVbcsZ1cDpu/Xx5UmukJIyYZrGF1XlaB2XO0uhV6b9wRnSvDvvrWRl7SKkDaJq9DW/Mg1yy7Ubof8AmpnAZYmEZctkOJqgLsOyjYbAajkmOFlluxks8kcgdlY1w7jlyua47DaszCarke8rY8UxZLW08x2C7T4jRb2RpV9ocx6i1g+FYKfEvBc4hg+J3cKIDB/Nq4Vys3Vi9fxaQmIBjm712xnsgOGgyut2auXfsiqwnVozH4yN0NEFzJI3EXf7rQRddq/LmPJA8UnkMDmuIcDG6Vjr7Z6vJI2+WbxG9Xpsn4c9ZE0FxLgbDqotc1xyiiBqKANgXR0FoKCTNFCMwcC18WYXR7BFgeOUb+KHZneJO+zhkqMZCWgNc90hoFx6wjT/AKwRX8RWv6RSF+CeW6ksa7z1aXD1Fj1WJkxLjhQ4OOjy5otob2iR2Y/iPxl2bx7tFrsA8vwrQDRdGQDzGhAPotkJ3tX9FYZIm3I6i42G8xzs+O+yO4VMQ9zXPBBzUGsytNEB1HIAd9dTvXKzU4Thha9rzK9xH8W2oo6IvCTOEpHVtY0kguDQHO1cbvndA6A/F4FRs61oW5xZ1rA4ODQyQAmiACazabdkAHuas5jJiDi2h1APzgBzWtJvrBYOrzoNArbiM0bXuI0c+NzXOA1tvwg87tx9/JZzispE2IABdbQA7KTkHV2521Dbc7WUw1tejBdJh4W8yMuvgf8AS2nEOzC7wb9yxHQG8kA37TvqVsOk8uXDvPhSMfrX480xBAoIeZvbCnYLdfJDTAmXRUdli26gqvxzTVqzx27QN0DMLFcyUxOQeN+g1XFG0VoknpLKhyaZFxMK6PO6XLoKantTWerdC8f1mHaL1boVPxlmV7X96xHQbifV4hsZPZk7PkeS9XxPCM7S0+ngVxs1XeXcVnX5mihy3VZOztWTSNwLXNcWcxdg9/eEY/h+dpB35IF7ZuHAve8NZZJOi0EPROfmG333/pQQcNfE9shuwb0XoGDlD2Bw5hZscf6osFwaYfE8V4I84IN3cp8TmB38kDiGlw3KymV6aPvDvA/dcCD/AEm708lheCyPZMxpG7g2qGpdmbqee5Hqtp0tAEE7RrQNLz/A4gtljtxJ61hrfd7dTrofwVY+Nl62zMPiWyODQWhzg97InMEeXIyJrATRaSI70sAAjW7Q2C7MUBJe5w6hopuVjWMlYCHOPxGmkdwsaXqZeNyxZ2GTNQyZcojJvM7fOLr+nVVWFnAjtsjmnNWTI53wynI17zYY+yK2O3PVZr61nFZ8SHNEIZR0JdyO/tSq5eCyyOzyPizd4iaTvfxEd6tTiFGcQp2qyX0K3gQoB80jgNAAaaK5AckTNGI4Q1rOsDSMoOYkWd+yCdLOoC5+sUocW4PaW2RfNpojxB5FO2onCYj7M52tYBdtqhRFmwR4m7GtE80DBiGhzY2jKGzHKANC2nZtuWcnfwSgiDWGMEkEGyas2KJNAWfFRYGARWAebi3QWA5xcW5tyLKGZTriIC0DtZh28p0aDHlF12bJNkb6LZ9H5/8A8sX9H4rB9eP1bLm7RcDlzkc26lla7bk+i1/CZMmGYT+6yz6AlOficL2Ma6ymYfCtEnWdouJ51QvehX/1VzeMM/hf7IvDcThcQCS2+8UuXcVuUW/BNbKZQ6iQARlzWRRBHcR3rKcSxLc+KJdq403tOaXV2LIGjgO4kBa3FyAjMQDGLeXBwFZdfXZYTMZMrR8cr7OpsAmzY2Fmj36LY1snpfQGOmwDuYXH1B/FXPTvE5YmjvP3FN6IYbKCeTQGD03+5Vv6RsTlMQ8/uTh5/wBN9ZyNwa0H2UEDSSXHv0UuLdUQKjwNZLu7V/G+oJn3JpyChiktoPPNRSiIMjhz12UcLRlvX4kp25Phu0UkQ/dJYMBSaWKYBdDV1ecOGqRkSl0T2lZtIw0tIcN2kEeY1C+huj+LE+HilH7zGn1rVfP+pXpX6KePxsikw80jWZHB0eZwbYfdgXvRHzUZR0wumq4tgqlEjdDue4jYqWA0Rt+fMonE8XwgAL5WEbg5hXobVXN014fHs5pP8va/xBUbdNNEZY3NrRQ4HEBj+r1p3wmjV91rJzfpMgHwQyu7qYRf/qlTcV/SbNVNwpb3FzgK9BaDuPV54swVdA5oFOHaBo7nyNBB9Bukgx2GEhpsjSWyNBvK4fcRRHmrLHx5SJBy+Id4/Ebqg876ZS6YkVWm3oLXm+EfT2nnmaO7d3NbbpzibfitdLIHyCwuC+NgI/fb/l/pVh4jP2NtxPGuD7zljcozEUXHU0Gijrvry5obAwl0VZ3AOc8kZgBrI5x7LRqTZ1uufggsdKzNbxsNBdczyry10Q7eJOawMboBppv378ka6Vb21smLA3IHmUG/i8Y/evyHessZCTZ189SnOmDdXH05+gW4tzaM8Zb/AAu9khxlvNrx6fishJxI8hXnqVwY93gfRPFPNuIOJRu2cPXRdxjyA59aNY4g3ua7vRYiHGuJojNfp7FFTcQIaY2OJzdkjca93jyRxPMzEioWCqLj/EbLe1VsqgNRVm960Wq4jN1WEOmzGt9TQ+9UTIGOdEw/EALArs6jM4loFjQ736ozpVjA5gij1N5nVsANh52fkjLvTTqVRN4m7w9k+LiT83Ktq5epVcWuPL8fKkXgsHnH1702RMtTz48m44ye1o7urmFe8IEbXtc4HsgBpO91s0HlqdVk8ZgpISHa1yd9x8VccOx2cAu3bSm4biscu+3qWC6YYWFrY8sl1qco1J3O6z3Tbi7Z5GOaCGhmmbQ3f4KjxcZcWP5H8g/NPx8ZIaTZABAI5WdL+iZNKtHYk3ER5FNwUZDcpFVt4+KiNljmm7DeflYXOH4pzx5V6+q3w77QRsIle5taX9F2K6F99+6fgtZJBXM+Xj9VXdY4OLb0zD25Kk7HzNNnX80knFySGYcsTmsTw1OLV0cTBGpmhca1FRxIMRsUwjadwD6Wk2NEMb/ryQYjiiFjQeyLA2/PP/a5BHrZU1ijpt9xU1UPYNB4aoHGOzGjp48j+dFPPiK0rdDOfdk0TtXn2Qfcpka1bdB+JHBYhshP2EoDJtdGknsv9CaPgSvcH0R5rwl1OOSvOttbsewKil6d4+GN2GY9pZRaxzmkytZtTX2OWlkEra2dyB+k+NDjKQdHSOI/pLiR8ln4JCCCNK/OiGlnc7c7KPMVWOOo55Zbqyfib11P57ymmc1yHrZVfSO4O1jpAx+gdoD3HkD4FOhsnTnm8/nyTTIOQvxWyHRVpFe3gVV/8KWuyEDetSW0TsNAbB5H8QjZssUIeeTU/I87NWs4dgWtcLAI2IAc71zEUtJDgISLGX5A9y2zMdvNYeHTO2B9kfB0emduvQS2Fm72Dl8Q9lNDLEfhDnf0xucPcBG1cYyXD+jZG6P/AOAWrjjcdoZD55Gj5m/kpxg5jtHG3zcSfHQCvmoVqPOcdwiSI/yu2dWt/wALj393eo8Fw9wdexPfpr43X3r0nE8Ic4VNM1rObQ0MB8HOcb9q2QzHcNi0dio77uuaT/5bZTscQfC+ARzNLZGg8nNP1H4qg4z0Mkwjusjt8B3P70fg/vb/ADe61g6U8LjPZkLiNBljkPsXABMxP6RYAD1cEj9NnFrARz2zfRabPTGYCe2FtagHl9FNC7s5Cd7AI28vNQzYqN8rpGMETXaOja4uaH+B09goswa4b7g+eu/pR9gnTbT4cgPIedqA3IN7a8uXupcM5rXvaNNjd3d8q5UhsV2iHtFgg6Hv997uvRPeGtkD70LSfYUb9wa8FtNsRAalcO8ZvG3UPuQxIcHMvtC9t9DVpYh9SscNqN13VQ/yHsmMdlxDr2NfMfiCs20beINaMpabGhstv6pKWdozGmE+Nj8Ek6DNiNOLV0fj+C6a/PmlyKIeH53RXJQMGv58k7MgpA4fnwKmj+H5elIQO5qW/wA/RY7EwyD3/wBqLEYkD70yN6DxnxXy091pGt6SiTMfHe+7TRSskAo6b6+Na/XKq+OT2/C1KJBp4C/fl8gq0nawE9DS7dqddgbJVLxCTMb5DQHvU02KJ9dq5BBzm9O5aRrUC4u5V0MVIcpIpwaniNBb3oV0hEtYeU/aAUxx/wCwAbH+cD391qMbwcS0ToRpfeO4rx1gIIIJBFEEGiCDYIPI3rallfJJ+0e9/wDW5zv8ipsXMutV6fNhMJH+1xDB4Omb/iSShZOL8KZpnDz/ACskePesq83ZCNlJ1H1W0eX+m/HTjBM/ZYeQ+OWNg97J+SFxP6R5v+rDxs/rc6T5DKskzDJwgRqNyq4xHTjHv2mDP6I2D5uBPzQkvGMZJ+0xExHcJXAf+WkD5IeHDCgfzSmA00/NcvkUt2EdFbtdTpqdTr4nyRPUZQLAtTYeOyXV8PoP97Fde7tZTrsRWl3y8BqsyMRh1bX7WnsLm6Hn5n87pjAGk1qQTXiNr+TkQxpeHNrUePMFZtutaR2bNmiOdUdQiyczd6PkNNNdOQIsIdjS5oIFO99vIap7HObRGgPxAbWRVWeX4rFPCLBbWpF1/CeQ8wQPdRzPa5jb2By+IvQ+GpH0ToyA+9g4Hw103Qz9GSN05HxNGxXp96zbGYpn2bDXaGUDztpP0UWIZT2OHMNBvz38d/kpZS50Iy6EBp9RX4J+KkDWtAcNBpflo4nw+9BTPu9NR+fBJPhe0tB08NeQ0HJJCmRDl1qSSpxOaV1x/PqkkgmkqQn8+ySSzExNxEeYJJLMrgPlp8k+Tc+B+mn3JJLogyufNMc3RJJBcbCpDEkkhnWRqUR60kksTxFoniGh46LqSGOLA0ajVSQR6X5JJLGJ8ikjaCPTRJJCkWwspAuJoVrp7pJJiXXvDWhvOz8tR6fgp4Is15tK15GweVDS9Tqkkswr9Sa5gaAQdwee+1oQExPDDR5XzIOx87v3SSWiqmw9tkyE77VsRrVj0TIHEOLTW5B07728Eklg7kvseoTYANDqe1l8zy0KSSQe17Gk5rAa9x010II29Qp4pWS5hZojurSu5dSRTsBDisoy1tY596SSSob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077072"/>
            <a:ext cx="3632133" cy="264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08" y="1484785"/>
            <a:ext cx="3213692" cy="24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7"/>
            <a:ext cx="2916932" cy="255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221089"/>
            <a:ext cx="3168402" cy="253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卷</a:t>
            </a:r>
            <a:r>
              <a:rPr lang="en-US" altLang="zh-TW" b="1" dirty="0">
                <a:solidFill>
                  <a:srgbClr val="0070C0"/>
                </a:solidFill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roll up)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556792"/>
            <a:ext cx="8964488" cy="5040560"/>
          </a:xfrm>
        </p:spPr>
        <p:txBody>
          <a:bodyPr/>
          <a:lstStyle/>
          <a:p>
            <a:pPr>
              <a:buNone/>
            </a:pPr>
            <a:r>
              <a:rPr lang="zh-TW" altLang="en-US" sz="5400" dirty="0"/>
              <a:t> 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爸爸把袖子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(sleeve)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卷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起来工作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4" y="3717032"/>
            <a:ext cx="49815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CN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松</a:t>
            </a:r>
            <a:br>
              <a:rPr lang="en-US" altLang="zh-TW" sz="6000" b="1" dirty="0">
                <a:solidFill>
                  <a:srgbClr val="C00000"/>
                </a:solidFill>
                <a:latin typeface="DFPKaiW5-GB5-AZ" pitchFamily="66" charset="-120"/>
                <a:ea typeface="DFPKaiW5-GB5-AZ" pitchFamily="66" charset="-120"/>
              </a:rPr>
            </a:br>
            <a:r>
              <a:rPr lang="zh-CN" altLang="en-US" sz="49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大家帮忙把泥土弄松来种花</a:t>
            </a:r>
            <a:r>
              <a:rPr lang="en-US" altLang="zh-CN" sz="49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br>
              <a:rPr lang="en-US" altLang="zh-CN" sz="49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sz="4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348880"/>
            <a:ext cx="6009680" cy="36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</a:rPr>
              <a:t>  </a:t>
            </a:r>
            <a:r>
              <a:rPr lang="zh-TW" altLang="en-US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en-US" altLang="zh-TW" b="1" dirty="0">
                <a:solidFill>
                  <a:srgbClr val="0070C0"/>
                </a:solidFill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do, to make)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412776"/>
            <a:ext cx="8640960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6000" dirty="0"/>
              <a:t> 哥哥不小心把钱包和手机弄丢了。 </a:t>
            </a:r>
            <a:endParaRPr lang="en-US" sz="6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3789041"/>
            <a:ext cx="1649529" cy="236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4278483"/>
            <a:ext cx="1886149" cy="138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</a:t>
            </a: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本</a:t>
            </a:r>
            <a:br>
              <a:rPr lang="en-US" altLang="zh-TW" sz="6000" dirty="0">
                <a:latin typeface="DFPKaiW5-GB5-AZ" pitchFamily="66" charset="-120"/>
                <a:ea typeface="DFPKaiW5-GB5-AZ" pitchFamily="66" charset="-120"/>
              </a:rPr>
            </a:br>
            <a:r>
              <a:rPr lang="zh-CN" altLang="en-US" sz="4900" dirty="0">
                <a:latin typeface="DFPKaiW5-GB5-AZ" pitchFamily="66" charset="-120"/>
                <a:ea typeface="DFPKaiW5-GB5-AZ" pitchFamily="66" charset="-120"/>
              </a:rPr>
              <a:t>孝顺父母是做人最基本的道理</a:t>
            </a:r>
            <a:endParaRPr lang="en-US" sz="49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636913"/>
            <a:ext cx="5328592" cy="363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</a:t>
            </a:r>
            <a:r>
              <a:rPr lang="en-US" altLang="zh-TW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54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b="1" dirty="0">
                <a:solidFill>
                  <a:srgbClr val="0070C0"/>
                </a:solidFill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(basic)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1"/>
            <a:ext cx="8686800" cy="4569371"/>
          </a:xfrm>
        </p:spPr>
        <p:txBody>
          <a:bodyPr/>
          <a:lstStyle/>
          <a:p>
            <a:pPr>
              <a:buNone/>
            </a:pPr>
            <a:r>
              <a:rPr lang="zh-TW" altLang="en-US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认真学习是学生的基本责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任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(responsibility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b="1" dirty="0">
                <a:latin typeface="Times New Roman" pitchFamily="18" charset="0"/>
                <a:cs typeface="Times New Roman" pitchFamily="18" charset="0"/>
              </a:rPr>
              <a:t>。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圖片 4" descr="不認真學習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2064" y="3861048"/>
            <a:ext cx="3606966" cy="234000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直線接點 6"/>
          <p:cNvCxnSpPr>
            <a:stCxn id="5" idx="1"/>
          </p:cNvCxnSpPr>
          <p:nvPr/>
        </p:nvCxnSpPr>
        <p:spPr>
          <a:xfrm>
            <a:off x="7200292" y="4203734"/>
            <a:ext cx="2568116" cy="1601531"/>
          </a:xfrm>
          <a:prstGeom prst="line">
            <a:avLst/>
          </a:prstGeom>
          <a:ln w="177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H="1">
            <a:off x="7217898" y="4221088"/>
            <a:ext cx="2550510" cy="1654630"/>
          </a:xfrm>
          <a:prstGeom prst="line">
            <a:avLst/>
          </a:prstGeom>
          <a:ln w="177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421808"/>
            <a:ext cx="34417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1" dirty="0">
                <a:solidFill>
                  <a:srgbClr val="C00000"/>
                </a:solidFill>
                <a:latin typeface="王漢宗中明體注音" pitchFamily="82" charset="-120"/>
                <a:ea typeface="王漢宗中明體注音" pitchFamily="82" charset="-120"/>
              </a:rPr>
              <a:t>脚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4" name="內容版面配置區 3" descr="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8294" y="2277269"/>
            <a:ext cx="4162163" cy="27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3250" name="Picture 2" descr="http://soundofhope.org/news_images/2012/10/29/20121029075708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404" y="2276871"/>
            <a:ext cx="3142368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"/>
            <a:ext cx="8686800" cy="6126163"/>
          </a:xfrm>
        </p:spPr>
        <p:txBody>
          <a:bodyPr/>
          <a:lstStyle/>
          <a:p>
            <a:r>
              <a:rPr lang="zh-TW" altLang="en-US" sz="4400" dirty="0"/>
              <a:t>姐姐</a:t>
            </a:r>
            <a:r>
              <a:rPr lang="en-US" altLang="zh-TW" sz="4400" dirty="0"/>
              <a:t>______________ </a:t>
            </a:r>
            <a:r>
              <a:rPr lang="zh-TW" altLang="en-US" sz="4400" dirty="0"/>
              <a:t>，所以房间很快就整理好了</a:t>
            </a:r>
            <a:r>
              <a:rPr lang="en-US" altLang="zh-TW" sz="4400" dirty="0"/>
              <a:t>( clean well)</a:t>
            </a:r>
            <a:r>
              <a:rPr lang="zh-TW" altLang="en-US" sz="4400" dirty="0"/>
              <a:t>。 </a:t>
            </a:r>
          </a:p>
          <a:p>
            <a:endParaRPr 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35560" y="-162303"/>
            <a:ext cx="6192688" cy="936104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+mj-ea"/>
              </a:rPr>
              <a:t>手脚灵活、手脚麻利</a:t>
            </a:r>
            <a:endParaRPr lang="en-US" sz="3200" b="1" dirty="0">
              <a:solidFill>
                <a:srgbClr val="C00000"/>
              </a:solidFill>
              <a:latin typeface="+mj-ea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844824"/>
            <a:ext cx="6408712" cy="442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</a:t>
            </a: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手</a:t>
            </a:r>
            <a:endParaRPr lang="en-US" sz="6000" dirty="0">
              <a:latin typeface="DFPKaiW5-GB5-AZ" pitchFamily="66" charset="-120"/>
              <a:ea typeface="DFPKaiW5-GB5-AZ" pitchFamily="66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42" y="1988840"/>
            <a:ext cx="736582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680" y="548680"/>
            <a:ext cx="4304559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76672"/>
            <a:ext cx="443722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148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2957</Words>
  <Application>Microsoft Office PowerPoint</Application>
  <PresentationFormat>Widescreen</PresentationFormat>
  <Paragraphs>230</Paragraphs>
  <Slides>118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39" baseType="lpstr">
      <vt:lpstr>Arial Unicode MS</vt:lpstr>
      <vt:lpstr>等线</vt:lpstr>
      <vt:lpstr>等线 Light</vt:lpstr>
      <vt:lpstr>DFBiaoKaiShu-B5</vt:lpstr>
      <vt:lpstr>DFKai-SB</vt:lpstr>
      <vt:lpstr>DFKai-SB</vt:lpstr>
      <vt:lpstr>DFPKaiW5-GB5-AZ</vt:lpstr>
      <vt:lpstr>新細明體</vt:lpstr>
      <vt:lpstr>SimSun</vt:lpstr>
      <vt:lpstr>王漢宗中明體注音</vt:lpstr>
      <vt:lpstr>王漢宗中明體破音一</vt:lpstr>
      <vt:lpstr>王漢宗空疊圓繁</vt:lpstr>
      <vt:lpstr>王漢宗粗黑體一實陰</vt:lpstr>
      <vt:lpstr>華康明體W5注音字</vt:lpstr>
      <vt:lpstr>華康明體W5破音字1</vt:lpstr>
      <vt:lpstr>華康注音體（楷）</vt:lpstr>
      <vt:lpstr>Arial</vt:lpstr>
      <vt:lpstr>Calibri</vt:lpstr>
      <vt:lpstr>Calibri Light</vt:lpstr>
      <vt:lpstr>Times New Roman</vt:lpstr>
      <vt:lpstr>Office Theme</vt:lpstr>
      <vt:lpstr>八册第二课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你們是否也會玩這些中國童玩呢?你們喜不喜歡玩?玩得好不好?</vt:lpstr>
      <vt:lpstr>PowerPoint Presentation</vt:lpstr>
      <vt:lpstr>PowerPoint Presentation</vt:lpstr>
      <vt:lpstr>新鮮（新鲜）的事</vt:lpstr>
      <vt:lpstr>玩意兒（儿）</vt:lpstr>
      <vt:lpstr>示範（示范）</vt:lpstr>
      <vt:lpstr>樣樣精彩（样样精彩）</vt:lpstr>
      <vt:lpstr>PowerPoint Presentation</vt:lpstr>
      <vt:lpstr>迫不及待</vt:lpstr>
      <vt:lpstr>演變（演变）</vt:lpstr>
      <vt:lpstr>毽子的制作方法</vt:lpstr>
      <vt:lpstr>PowerPoint Presentation</vt:lpstr>
      <vt:lpstr>PowerPoint Presentation</vt:lpstr>
      <vt:lpstr>PowerPoint Presentation</vt:lpstr>
      <vt:lpstr>袋子/袋子</vt:lpstr>
      <vt:lpstr>新鮮/新鲜</vt:lpstr>
      <vt:lpstr>PowerPoint Presentation</vt:lpstr>
      <vt:lpstr>踢毽子</vt:lpstr>
      <vt:lpstr>除了踢毽子之外，还可以踢什么?</vt:lpstr>
      <vt:lpstr>PowerPoint Presentation</vt:lpstr>
      <vt:lpstr>扯鈴/ 扯铃</vt:lpstr>
      <vt:lpstr>抛溜溜球</vt:lpstr>
      <vt:lpstr>示範/示范</vt:lpstr>
      <vt:lpstr>如果是你，你可以示范什么给同学们看呢?</vt:lpstr>
      <vt:lpstr>本週作業</vt:lpstr>
      <vt:lpstr>第二周</vt:lpstr>
      <vt:lpstr> 中国民俗体育活动</vt:lpstr>
      <vt:lpstr>PowerPoint Presentation</vt:lpstr>
      <vt:lpstr>打陀螺</vt:lpstr>
      <vt:lpstr>跳绳</vt:lpstr>
      <vt:lpstr>踢毽子</vt:lpstr>
      <vt:lpstr>丟沙包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蚂蚁上树</vt:lpstr>
      <vt:lpstr>PowerPoint Presentation</vt:lpstr>
      <vt:lpstr>迫不及待</vt:lpstr>
      <vt:lpstr>PowerPoint Presentation</vt:lpstr>
      <vt:lpstr>黑板</vt:lpstr>
      <vt:lpstr>铜板 /銅板</vt:lpstr>
      <vt:lpstr>请问以下是什么板呢?</vt:lpstr>
      <vt:lpstr>细绳 /細繩</vt:lpstr>
      <vt:lpstr> 纟 (=糹絲，  甲骨文        )指细丝(fine silk) 。   从纟的部首的字，多跟丝线(silk) 、编织(weave) 、布匹(cloth)有关，你还知道哪些纟的部首的字呢? </vt:lpstr>
      <vt:lpstr>橡皮圈/橡皮圈</vt:lpstr>
      <vt:lpstr>圈紧 /圈緊</vt:lpstr>
      <vt:lpstr>PowerPoint Presentation</vt:lpstr>
      <vt:lpstr>PowerPoint Presentation</vt:lpstr>
      <vt:lpstr>瓶盖/瓶蓋</vt:lpstr>
      <vt:lpstr>PowerPoint Presentation</vt:lpstr>
      <vt:lpstr>本周作业</vt:lpstr>
      <vt:lpstr>PowerPoint Presentation</vt:lpstr>
      <vt:lpstr>第三周</vt:lpstr>
      <vt:lpstr> 中国民俗体育活动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拍毽子板</vt:lpstr>
      <vt:lpstr>PowerPoint Presentation</vt:lpstr>
      <vt:lpstr>PowerPoint Presentation</vt:lpstr>
      <vt:lpstr>PowerPoint Presentation</vt:lpstr>
      <vt:lpstr> </vt:lpstr>
      <vt:lpstr>PowerPoint Presentation</vt:lpstr>
      <vt:lpstr>朝cháo  </vt:lpstr>
      <vt:lpstr>PowerPoint Presentation</vt:lpstr>
      <vt:lpstr>卷起來/卷起來</vt:lpstr>
      <vt:lpstr>卷(to roll up)</vt:lpstr>
      <vt:lpstr>弄松 大家帮忙把泥土弄松来种花. </vt:lpstr>
      <vt:lpstr>  弄(to do, to make)</vt:lpstr>
      <vt:lpstr>基本 孝顺父母是做人最基本的道理</vt:lpstr>
      <vt:lpstr>基本(的)(basic)</vt:lpstr>
      <vt:lpstr>脚</vt:lpstr>
      <vt:lpstr>手脚灵活、手脚麻利</vt:lpstr>
      <vt:lpstr>拍手</vt:lpstr>
      <vt:lpstr>PowerPoint Presentation</vt:lpstr>
      <vt:lpstr>PowerPoint Presentation</vt:lpstr>
      <vt:lpstr>本週作業</vt:lpstr>
      <vt:lpstr>本週作業</vt:lpstr>
      <vt:lpstr>PowerPoint Presentation</vt:lpstr>
      <vt:lpstr>第四周</vt:lpstr>
      <vt:lpstr>PowerPoint Presentation</vt:lpstr>
      <vt:lpstr>语法小复习</vt:lpstr>
      <vt:lpstr>A.一边 action verb ，一边action verb 两件事情同时正在进行。</vt:lpstr>
      <vt:lpstr>B. 一…….就…….       两件事情连着发生。</vt:lpstr>
      <vt:lpstr>我先写完功课，然后(再)看电视。</vt:lpstr>
      <vt:lpstr>C. 先…..然后/先…..再/先…..然后再   一件事情发生在前，另一件事在后。</vt:lpstr>
      <vt:lpstr>PowerPoint Presentation</vt:lpstr>
      <vt:lpstr>D..(时间点)+以后(after) + (一件事情)..   一件事情发生在一个时间点的后面。</vt:lpstr>
      <vt:lpstr>她每天都吃一大堆垃圾食物，后来就变成了大胖子。</vt:lpstr>
      <vt:lpstr> 她每天熬夜工作，后来健康亮红灯。  </vt:lpstr>
      <vt:lpstr>PowerPoint Presentation</vt:lpstr>
      <vt:lpstr>本周作业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八册第二课</dc:title>
  <dc:creator>Xin Tong</dc:creator>
  <cp:lastModifiedBy>Xin Tong</cp:lastModifiedBy>
  <cp:revision>1</cp:revision>
  <dcterms:created xsi:type="dcterms:W3CDTF">2022-05-29T21:33:01Z</dcterms:created>
  <dcterms:modified xsi:type="dcterms:W3CDTF">2022-05-29T21:48:07Z</dcterms:modified>
</cp:coreProperties>
</file>